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6858000" cx="12192000"/>
  <p:notesSz cx="6858000" cy="9144000"/>
  <p:embeddedFontLst>
    <p:embeddedFont>
      <p:font typeface="Work Sans Medium"/>
      <p:regular r:id="rId19"/>
      <p:bold r:id="rId20"/>
      <p:italic r:id="rId21"/>
      <p:boldItalic r:id="rId22"/>
    </p:embeddedFont>
    <p:embeddedFont>
      <p:font typeface="Work Sans Light"/>
      <p:regular r:id="rId23"/>
      <p:bold r:id="rId24"/>
      <p:italic r:id="rId25"/>
      <p:boldItalic r:id="rId26"/>
    </p:embeddedFont>
    <p:embeddedFont>
      <p:font typeface="Work Sans"/>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1" roundtripDataSignature="AMtx7mgpSGWtJ4QsoU352tnr7TcCesn6k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WorkSansMedium-bold.fntdata"/><Relationship Id="rId22" Type="http://schemas.openxmlformats.org/officeDocument/2006/relationships/font" Target="fonts/WorkSansMedium-boldItalic.fntdata"/><Relationship Id="rId21" Type="http://schemas.openxmlformats.org/officeDocument/2006/relationships/font" Target="fonts/WorkSansMedium-italic.fntdata"/><Relationship Id="rId24" Type="http://schemas.openxmlformats.org/officeDocument/2006/relationships/font" Target="fonts/WorkSansLight-bold.fntdata"/><Relationship Id="rId23" Type="http://schemas.openxmlformats.org/officeDocument/2006/relationships/font" Target="fonts/WorkSansLight-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WorkSansLight-boldItalic.fntdata"/><Relationship Id="rId25" Type="http://schemas.openxmlformats.org/officeDocument/2006/relationships/font" Target="fonts/WorkSansLight-italic.fntdata"/><Relationship Id="rId28" Type="http://schemas.openxmlformats.org/officeDocument/2006/relationships/font" Target="fonts/WorkSans-bold.fntdata"/><Relationship Id="rId27" Type="http://schemas.openxmlformats.org/officeDocument/2006/relationships/font" Target="fonts/WorkSans-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WorkSans-italic.fntdata"/><Relationship Id="rId7" Type="http://schemas.openxmlformats.org/officeDocument/2006/relationships/slide" Target="slides/slide3.xml"/><Relationship Id="rId8" Type="http://schemas.openxmlformats.org/officeDocument/2006/relationships/slide" Target="slides/slide4.xml"/><Relationship Id="rId31" Type="http://customschemas.google.com/relationships/presentationmetadata" Target="metadata"/><Relationship Id="rId30" Type="http://schemas.openxmlformats.org/officeDocument/2006/relationships/font" Target="fonts/WorkSans-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WorkSansMedium-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63988e416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g363988e416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63988e4161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g363988e4161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6393dac50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g36393dac50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6393dac501_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g36393dac501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6393dac501_6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g36393dac501_6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6393dac501_4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g36393dac501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15" name="Shape 15"/>
        <p:cNvGrpSpPr/>
        <p:nvPr/>
      </p:nvGrpSpPr>
      <p:grpSpPr>
        <a:xfrm>
          <a:off x="0" y="0"/>
          <a:ext cx="0" cy="0"/>
          <a:chOff x="0" y="0"/>
          <a:chExt cx="0" cy="0"/>
        </a:xfrm>
      </p:grpSpPr>
      <p:pic>
        <p:nvPicPr>
          <p:cNvPr descr="Interfaz de usuario gráfica, Texto, Aplicación&#10;&#10;Descripción generada automáticamente" id="16" name="Google Shape;16;p17"/>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6" name="Shape 56"/>
        <p:cNvGrpSpPr/>
        <p:nvPr/>
      </p:nvGrpSpPr>
      <p:grpSpPr>
        <a:xfrm>
          <a:off x="0" y="0"/>
          <a:ext cx="0" cy="0"/>
          <a:chOff x="0" y="0"/>
          <a:chExt cx="0" cy="0"/>
        </a:xfrm>
      </p:grpSpPr>
      <p:sp>
        <p:nvSpPr>
          <p:cNvPr id="57" name="Google Shape;57;p2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2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2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2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 name="Google Shape;61;p2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5" name="Shape 65"/>
        <p:cNvGrpSpPr/>
        <p:nvPr/>
      </p:nvGrpSpPr>
      <p:grpSpPr>
        <a:xfrm>
          <a:off x="0" y="0"/>
          <a:ext cx="0" cy="0"/>
          <a:chOff x="0" y="0"/>
          <a:chExt cx="0" cy="0"/>
        </a:xfrm>
      </p:grpSpPr>
      <p:sp>
        <p:nvSpPr>
          <p:cNvPr id="66" name="Google Shape;66;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0" name="Shape 70"/>
        <p:cNvGrpSpPr/>
        <p:nvPr/>
      </p:nvGrpSpPr>
      <p:grpSpPr>
        <a:xfrm>
          <a:off x="0" y="0"/>
          <a:ext cx="0" cy="0"/>
          <a:chOff x="0" y="0"/>
          <a:chExt cx="0" cy="0"/>
        </a:xfrm>
      </p:grpSpPr>
      <p:sp>
        <p:nvSpPr>
          <p:cNvPr id="71" name="Google Shape;71;p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2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 name="Google Shape;73;p2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77" name="Shape 77"/>
        <p:cNvGrpSpPr/>
        <p:nvPr/>
      </p:nvGrpSpPr>
      <p:grpSpPr>
        <a:xfrm>
          <a:off x="0" y="0"/>
          <a:ext cx="0" cy="0"/>
          <a:chOff x="0" y="0"/>
          <a:chExt cx="0" cy="0"/>
        </a:xfrm>
      </p:grpSpPr>
      <p:sp>
        <p:nvSpPr>
          <p:cNvPr id="78" name="Google Shape;78;p2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29"/>
          <p:cNvSpPr/>
          <p:nvPr>
            <p:ph idx="2" type="pic"/>
          </p:nvPr>
        </p:nvSpPr>
        <p:spPr>
          <a:xfrm>
            <a:off x="5183188" y="987425"/>
            <a:ext cx="6172200" cy="4873625"/>
          </a:xfrm>
          <a:prstGeom prst="rect">
            <a:avLst/>
          </a:prstGeom>
          <a:noFill/>
          <a:ln>
            <a:noFill/>
          </a:ln>
        </p:spPr>
      </p:sp>
      <p:sp>
        <p:nvSpPr>
          <p:cNvPr id="80" name="Google Shape;80;p2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 name="Google Shape;8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4" name="Shape 84"/>
        <p:cNvGrpSpPr/>
        <p:nvPr/>
      </p:nvGrpSpPr>
      <p:grpSpPr>
        <a:xfrm>
          <a:off x="0" y="0"/>
          <a:ext cx="0" cy="0"/>
          <a:chOff x="0" y="0"/>
          <a:chExt cx="0" cy="0"/>
        </a:xfrm>
      </p:grpSpPr>
      <p:sp>
        <p:nvSpPr>
          <p:cNvPr id="85" name="Google Shape;85;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3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90" name="Shape 90"/>
        <p:cNvGrpSpPr/>
        <p:nvPr/>
      </p:nvGrpSpPr>
      <p:grpSpPr>
        <a:xfrm>
          <a:off x="0" y="0"/>
          <a:ext cx="0" cy="0"/>
          <a:chOff x="0" y="0"/>
          <a:chExt cx="0" cy="0"/>
        </a:xfrm>
      </p:grpSpPr>
      <p:sp>
        <p:nvSpPr>
          <p:cNvPr id="91" name="Google Shape;91;p3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3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cabezado de sección">
  <p:cSld name="1_Encabezado de sección">
    <p:spTree>
      <p:nvGrpSpPr>
        <p:cNvPr id="17" name="Shape 17"/>
        <p:cNvGrpSpPr/>
        <p:nvPr/>
      </p:nvGrpSpPr>
      <p:grpSpPr>
        <a:xfrm>
          <a:off x="0" y="0"/>
          <a:ext cx="0" cy="0"/>
          <a:chOff x="0" y="0"/>
          <a:chExt cx="0" cy="0"/>
        </a:xfrm>
      </p:grpSpPr>
      <p:pic>
        <p:nvPicPr>
          <p:cNvPr id="18" name="Google Shape;18;p18"/>
          <p:cNvPicPr preferRelativeResize="0"/>
          <p:nvPr/>
        </p:nvPicPr>
        <p:blipFill rotWithShape="1">
          <a:blip r:embed="rId2">
            <a:alphaModFix/>
          </a:blip>
          <a:srcRect b="0" l="0" r="0" t="0"/>
          <a:stretch/>
        </p:blipFill>
        <p:spPr>
          <a:xfrm>
            <a:off x="11027833" y="317431"/>
            <a:ext cx="811391" cy="7905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19" name="Shape 19"/>
        <p:cNvGrpSpPr/>
        <p:nvPr/>
      </p:nvGrpSpPr>
      <p:grpSpPr>
        <a:xfrm>
          <a:off x="0" y="0"/>
          <a:ext cx="0" cy="0"/>
          <a:chOff x="0" y="0"/>
          <a:chExt cx="0" cy="0"/>
        </a:xfrm>
      </p:grpSpPr>
      <p:pic>
        <p:nvPicPr>
          <p:cNvPr descr="Patrón de fondo&#10;&#10;Descripción generada automáticamente" id="20" name="Google Shape;20;p19"/>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1" name="Google Shape;21;p19"/>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7" name="Shape 27"/>
        <p:cNvGrpSpPr/>
        <p:nvPr/>
      </p:nvGrpSpPr>
      <p:grpSpPr>
        <a:xfrm>
          <a:off x="0" y="0"/>
          <a:ext cx="0" cy="0"/>
          <a:chOff x="0" y="0"/>
          <a:chExt cx="0" cy="0"/>
        </a:xfrm>
      </p:grpSpPr>
      <p:sp>
        <p:nvSpPr>
          <p:cNvPr id="28" name="Google Shape;28;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1" name="Shape 31"/>
        <p:cNvGrpSpPr/>
        <p:nvPr/>
      </p:nvGrpSpPr>
      <p:grpSpPr>
        <a:xfrm>
          <a:off x="0" y="0"/>
          <a:ext cx="0" cy="0"/>
          <a:chOff x="0" y="0"/>
          <a:chExt cx="0" cy="0"/>
        </a:xfrm>
      </p:grpSpPr>
      <p:sp>
        <p:nvSpPr>
          <p:cNvPr id="32" name="Google Shape;32;p2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 name="Google Shape;34;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7" name="Shape 37"/>
        <p:cNvGrpSpPr/>
        <p:nvPr/>
      </p:nvGrpSpPr>
      <p:grpSpPr>
        <a:xfrm>
          <a:off x="0" y="0"/>
          <a:ext cx="0" cy="0"/>
          <a:chOff x="0" y="0"/>
          <a:chExt cx="0" cy="0"/>
        </a:xfrm>
      </p:grpSpPr>
      <p:sp>
        <p:nvSpPr>
          <p:cNvPr id="38" name="Google Shape;38;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3" name="Shape 43"/>
        <p:cNvGrpSpPr/>
        <p:nvPr/>
      </p:nvGrpSpPr>
      <p:grpSpPr>
        <a:xfrm>
          <a:off x="0" y="0"/>
          <a:ext cx="0" cy="0"/>
          <a:chOff x="0" y="0"/>
          <a:chExt cx="0" cy="0"/>
        </a:xfrm>
      </p:grpSpPr>
      <p:sp>
        <p:nvSpPr>
          <p:cNvPr id="44" name="Google Shape;44;p2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2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6" name="Google Shape;46;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49" name="Shape 49"/>
        <p:cNvGrpSpPr/>
        <p:nvPr/>
      </p:nvGrpSpPr>
      <p:grpSpPr>
        <a:xfrm>
          <a:off x="0" y="0"/>
          <a:ext cx="0" cy="0"/>
          <a:chOff x="0" y="0"/>
          <a:chExt cx="0" cy="0"/>
        </a:xfrm>
      </p:grpSpPr>
      <p:sp>
        <p:nvSpPr>
          <p:cNvPr id="50" name="Google Shape;50;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2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image" Target="../media/image4.png"/><Relationship Id="rId5"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8.png"/><Relationship Id="rId5"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forms.gle/mygN8hwspY6cPo2K6" TargetMode="External"/><Relationship Id="rId4" Type="http://schemas.openxmlformats.org/officeDocument/2006/relationships/hyperlink" Target="https://forms.gle/mygN8hwspY6cPo2K6" TargetMode="External"/><Relationship Id="rId9" Type="http://schemas.openxmlformats.org/officeDocument/2006/relationships/image" Target="../media/image17.png"/><Relationship Id="rId5" Type="http://schemas.openxmlformats.org/officeDocument/2006/relationships/hyperlink" Target="https://docs.google.com/document/d/1hUNuXN74zkWklU7JHV1C2Eg7h8_buByc/edit?usp=sharing&amp;ouid=110984401584463252056&amp;rtpof=true&amp;sd=true" TargetMode="External"/><Relationship Id="rId6" Type="http://schemas.openxmlformats.org/officeDocument/2006/relationships/hyperlink" Target="https://docs.google.com/document/d/19fb_yMSavdpKgo4-iXuHDx7MvqHGwpOrQmrW8WEoYcM/edit?tab=t.0" TargetMode="External"/><Relationship Id="rId7" Type="http://schemas.openxmlformats.org/officeDocument/2006/relationships/hyperlink" Target="https://docs.google.com/document/d/1k89GukGZqF4sdMDzXDMdkwlsAVQvETv5/edit" TargetMode="External"/><Relationship Id="rId8"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
          <p:cNvSpPr txBox="1"/>
          <p:nvPr/>
        </p:nvSpPr>
        <p:spPr>
          <a:xfrm>
            <a:off x="927400" y="2854475"/>
            <a:ext cx="5198100" cy="169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s-MX" sz="5200">
                <a:solidFill>
                  <a:srgbClr val="0C0C0C"/>
                </a:solidFill>
                <a:latin typeface="Work Sans Light"/>
                <a:ea typeface="Work Sans Light"/>
                <a:cs typeface="Work Sans Light"/>
                <a:sym typeface="Work Sans Light"/>
              </a:rPr>
              <a:t>INNOVATION FUSION STORE</a:t>
            </a:r>
            <a:endParaRPr b="1" sz="3400">
              <a:solidFill>
                <a:srgbClr val="0C0C0C"/>
              </a:solidFill>
              <a:latin typeface="Work Sans"/>
              <a:ea typeface="Work Sans"/>
              <a:cs typeface="Work Sans"/>
              <a:sym typeface="Work Sans"/>
            </a:endParaRPr>
          </a:p>
        </p:txBody>
      </p:sp>
      <p:pic>
        <p:nvPicPr>
          <p:cNvPr id="102" name="Google Shape;102;p1" title="Imagen de WhatsApp 2025-07-31 a las 13.28.26_244e58d2.jpg"/>
          <p:cNvPicPr preferRelativeResize="0"/>
          <p:nvPr/>
        </p:nvPicPr>
        <p:blipFill>
          <a:blip r:embed="rId3">
            <a:alphaModFix/>
          </a:blip>
          <a:stretch>
            <a:fillRect/>
          </a:stretch>
        </p:blipFill>
        <p:spPr>
          <a:xfrm>
            <a:off x="5799375" y="2080975"/>
            <a:ext cx="3058899" cy="3058899"/>
          </a:xfrm>
          <a:prstGeom prst="rect">
            <a:avLst/>
          </a:prstGeom>
          <a:noFill/>
          <a:ln>
            <a:noFill/>
          </a:ln>
        </p:spPr>
      </p:pic>
      <p:pic>
        <p:nvPicPr>
          <p:cNvPr id="103" name="Google Shape;103;p1"/>
          <p:cNvPicPr preferRelativeResize="0"/>
          <p:nvPr/>
        </p:nvPicPr>
        <p:blipFill>
          <a:blip r:embed="rId4">
            <a:alphaModFix/>
          </a:blip>
          <a:stretch>
            <a:fillRect/>
          </a:stretch>
        </p:blipFill>
        <p:spPr>
          <a:xfrm>
            <a:off x="8573749" y="2185900"/>
            <a:ext cx="2626000" cy="2662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9"/>
          <p:cNvSpPr txBox="1"/>
          <p:nvPr/>
        </p:nvSpPr>
        <p:spPr>
          <a:xfrm>
            <a:off x="456236" y="457723"/>
            <a:ext cx="10515600" cy="67659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C0C0C"/>
              </a:buClr>
              <a:buSzPts val="4400"/>
              <a:buFont typeface="Work Sans Medium"/>
              <a:buNone/>
            </a:pPr>
            <a:r>
              <a:rPr lang="es-MX" sz="4400">
                <a:solidFill>
                  <a:srgbClr val="0C0C0C"/>
                </a:solidFill>
                <a:latin typeface="Work Sans Medium"/>
                <a:ea typeface="Work Sans Medium"/>
                <a:cs typeface="Work Sans Medium"/>
                <a:sym typeface="Work Sans Medium"/>
              </a:rPr>
              <a:t>Justificación</a:t>
            </a:r>
            <a:endParaRPr/>
          </a:p>
        </p:txBody>
      </p:sp>
      <p:sp>
        <p:nvSpPr>
          <p:cNvPr id="177" name="Google Shape;177;p9"/>
          <p:cNvSpPr txBox="1"/>
          <p:nvPr/>
        </p:nvSpPr>
        <p:spPr>
          <a:xfrm>
            <a:off x="372353" y="1667521"/>
            <a:ext cx="11447400" cy="5054700"/>
          </a:xfrm>
          <a:prstGeom prst="rect">
            <a:avLst/>
          </a:prstGeom>
          <a:noFill/>
          <a:ln>
            <a:noFill/>
          </a:ln>
        </p:spPr>
        <p:txBody>
          <a:bodyPr anchorCtr="0" anchor="t" bIns="45700" lIns="91425" spcFirstLastPara="1" rIns="91425" wrap="square" tIns="45700">
            <a:spAutoFit/>
          </a:bodyPr>
          <a:lstStyle/>
          <a:p>
            <a:pPr indent="-330200" lvl="0" marL="457200" rtl="0" algn="l">
              <a:spcBef>
                <a:spcPts val="0"/>
              </a:spcBef>
              <a:spcAft>
                <a:spcPts val="0"/>
              </a:spcAft>
              <a:buClr>
                <a:schemeClr val="dk1"/>
              </a:buClr>
              <a:buSzPts val="1600"/>
              <a:buFont typeface="Work Sans Light"/>
              <a:buChar char="●"/>
            </a:pPr>
            <a:r>
              <a:rPr b="1" lang="es-MX" sz="1600">
                <a:solidFill>
                  <a:schemeClr val="dk1"/>
                </a:solidFill>
                <a:latin typeface="Work Sans"/>
                <a:ea typeface="Work Sans"/>
                <a:cs typeface="Work Sans"/>
                <a:sym typeface="Work Sans"/>
              </a:rPr>
              <a:t>Módulo de administrador:</a:t>
            </a:r>
            <a:br>
              <a:rPr b="1" lang="es-MX" sz="1600">
                <a:solidFill>
                  <a:schemeClr val="dk1"/>
                </a:solidFill>
                <a:latin typeface="Work Sans"/>
                <a:ea typeface="Work Sans"/>
                <a:cs typeface="Work Sans"/>
                <a:sym typeface="Work Sans"/>
              </a:rPr>
            </a:br>
            <a:r>
              <a:rPr lang="es-MX" sz="1600">
                <a:solidFill>
                  <a:schemeClr val="dk1"/>
                </a:solidFill>
                <a:latin typeface="Work Sans"/>
                <a:ea typeface="Work Sans"/>
                <a:cs typeface="Work Sans"/>
                <a:sym typeface="Work Sans"/>
              </a:rPr>
              <a:t> </a:t>
            </a:r>
            <a:r>
              <a:rPr lang="es-MX" sz="1600">
                <a:solidFill>
                  <a:schemeClr val="dk1"/>
                </a:solidFill>
                <a:latin typeface="Work Sans Light"/>
                <a:ea typeface="Work Sans Light"/>
                <a:cs typeface="Work Sans Light"/>
                <a:sym typeface="Work Sans Light"/>
              </a:rPr>
              <a:t>los administradores podrán: gestionar el inventario de productos, incluyendo la visibilidad y actualización de los datos de cada artículo.</a:t>
            </a:r>
            <a:endParaRPr sz="1600">
              <a:solidFill>
                <a:schemeClr val="dk1"/>
              </a:solidFill>
              <a:latin typeface="Work Sans Light"/>
              <a:ea typeface="Work Sans Light"/>
              <a:cs typeface="Work Sans Light"/>
              <a:sym typeface="Work Sans Light"/>
            </a:endParaRPr>
          </a:p>
          <a:p>
            <a:pPr indent="-330200" lvl="0" marL="457200" rtl="0" algn="l">
              <a:spcBef>
                <a:spcPts val="0"/>
              </a:spcBef>
              <a:spcAft>
                <a:spcPts val="0"/>
              </a:spcAft>
              <a:buClr>
                <a:schemeClr val="dk1"/>
              </a:buClr>
              <a:buSzPts val="1600"/>
              <a:buFont typeface="Work Sans Light"/>
              <a:buChar char="●"/>
            </a:pPr>
            <a:r>
              <a:rPr b="1" lang="es-MX" sz="1600">
                <a:solidFill>
                  <a:schemeClr val="dk1"/>
                </a:solidFill>
                <a:latin typeface="Work Sans"/>
                <a:ea typeface="Work Sans"/>
                <a:cs typeface="Work Sans"/>
                <a:sym typeface="Work Sans"/>
              </a:rPr>
              <a:t>Módulo de promociones y descuentos:</a:t>
            </a:r>
            <a:br>
              <a:rPr b="1" lang="es-MX" sz="1600">
                <a:solidFill>
                  <a:schemeClr val="dk1"/>
                </a:solidFill>
                <a:latin typeface="Work Sans"/>
                <a:ea typeface="Work Sans"/>
                <a:cs typeface="Work Sans"/>
                <a:sym typeface="Work Sans"/>
              </a:rPr>
            </a:br>
            <a:r>
              <a:rPr lang="es-MX" sz="1600">
                <a:solidFill>
                  <a:schemeClr val="dk1"/>
                </a:solidFill>
                <a:latin typeface="Work Sans"/>
                <a:ea typeface="Work Sans"/>
                <a:cs typeface="Work Sans"/>
                <a:sym typeface="Work Sans"/>
              </a:rPr>
              <a:t> </a:t>
            </a:r>
            <a:r>
              <a:rPr lang="es-MX" sz="1600">
                <a:solidFill>
                  <a:schemeClr val="dk1"/>
                </a:solidFill>
                <a:latin typeface="Work Sans Light"/>
                <a:ea typeface="Work Sans Light"/>
                <a:cs typeface="Work Sans Light"/>
                <a:sym typeface="Work Sans Light"/>
              </a:rPr>
              <a:t>Compradores y administradores podrán: usar las promociones disponibles, gestionar las colecciones y descuentos</a:t>
            </a:r>
            <a:r>
              <a:rPr lang="es-MX" sz="1600">
                <a:solidFill>
                  <a:schemeClr val="dk1"/>
                </a:solidFill>
                <a:latin typeface="Work Sans"/>
                <a:ea typeface="Work Sans"/>
                <a:cs typeface="Work Sans"/>
                <a:sym typeface="Work Sans"/>
              </a:rPr>
              <a:t>.</a:t>
            </a:r>
            <a:endParaRPr b="1" sz="1600">
              <a:solidFill>
                <a:schemeClr val="dk1"/>
              </a:solidFill>
              <a:latin typeface="Work Sans"/>
              <a:ea typeface="Work Sans"/>
              <a:cs typeface="Work Sans"/>
              <a:sym typeface="Work Sans"/>
            </a:endParaRPr>
          </a:p>
          <a:p>
            <a:pPr indent="-330200" lvl="0" marL="457200" rtl="0" algn="l">
              <a:lnSpc>
                <a:spcPct val="115000"/>
              </a:lnSpc>
              <a:spcBef>
                <a:spcPts val="0"/>
              </a:spcBef>
              <a:spcAft>
                <a:spcPts val="0"/>
              </a:spcAft>
              <a:buClr>
                <a:schemeClr val="dk1"/>
              </a:buClr>
              <a:buSzPts val="1600"/>
              <a:buChar char="●"/>
            </a:pPr>
            <a:r>
              <a:rPr b="1" lang="es-MX" sz="1600">
                <a:solidFill>
                  <a:schemeClr val="dk1"/>
                </a:solidFill>
                <a:latin typeface="Work Sans"/>
                <a:ea typeface="Work Sans"/>
                <a:cs typeface="Work Sans"/>
                <a:sym typeface="Work Sans"/>
              </a:rPr>
              <a:t>Módulo de notificaciones y soporte:</a:t>
            </a:r>
            <a:br>
              <a:rPr b="1" lang="es-MX" sz="1600">
                <a:solidFill>
                  <a:schemeClr val="dk1"/>
                </a:solidFill>
                <a:latin typeface="Work Sans"/>
                <a:ea typeface="Work Sans"/>
                <a:cs typeface="Work Sans"/>
                <a:sym typeface="Work Sans"/>
              </a:rPr>
            </a:br>
            <a:r>
              <a:rPr lang="es-MX" sz="1600">
                <a:solidFill>
                  <a:schemeClr val="dk1"/>
                </a:solidFill>
                <a:latin typeface="Work Sans Light"/>
                <a:ea typeface="Work Sans Light"/>
                <a:cs typeface="Work Sans Light"/>
                <a:sym typeface="Work Sans Light"/>
              </a:rPr>
              <a:t> Compradores podrán: acceder a soporte mediante chat y los administradores serán responsables de gestionar las solicitudes de ayuda y brindar respuestas.</a:t>
            </a:r>
            <a:endParaRPr sz="1600">
              <a:solidFill>
                <a:schemeClr val="dk1"/>
              </a:solidFill>
              <a:latin typeface="Work Sans Light"/>
              <a:ea typeface="Work Sans Light"/>
              <a:cs typeface="Work Sans Light"/>
              <a:sym typeface="Work Sans Light"/>
            </a:endParaRPr>
          </a:p>
          <a:p>
            <a:pPr indent="-330200" lvl="0" marL="457200" rtl="0" algn="l">
              <a:lnSpc>
                <a:spcPct val="115000"/>
              </a:lnSpc>
              <a:spcBef>
                <a:spcPts val="0"/>
              </a:spcBef>
              <a:spcAft>
                <a:spcPts val="0"/>
              </a:spcAft>
              <a:buClr>
                <a:schemeClr val="dk1"/>
              </a:buClr>
              <a:buSzPts val="1600"/>
              <a:buChar char="●"/>
            </a:pPr>
            <a:r>
              <a:rPr b="1" lang="es-MX" sz="1600">
                <a:solidFill>
                  <a:schemeClr val="dk1"/>
                </a:solidFill>
                <a:latin typeface="Work Sans"/>
                <a:ea typeface="Work Sans"/>
                <a:cs typeface="Work Sans"/>
                <a:sym typeface="Work Sans"/>
              </a:rPr>
              <a:t>Reportes y estadísticas:</a:t>
            </a:r>
            <a:br>
              <a:rPr b="1" lang="es-MX" sz="1600">
                <a:solidFill>
                  <a:schemeClr val="dk1"/>
                </a:solidFill>
                <a:latin typeface="Work Sans"/>
                <a:ea typeface="Work Sans"/>
                <a:cs typeface="Work Sans"/>
                <a:sym typeface="Work Sans"/>
              </a:rPr>
            </a:br>
            <a:r>
              <a:rPr lang="es-MX" sz="1600">
                <a:solidFill>
                  <a:schemeClr val="dk1"/>
                </a:solidFill>
                <a:latin typeface="Work Sans Light"/>
                <a:ea typeface="Work Sans Light"/>
                <a:cs typeface="Work Sans Light"/>
                <a:sym typeface="Work Sans Light"/>
              </a:rPr>
              <a:t> El sistema permitirá a los administradores generar reportes gráficos e impresos, útiles para la toma de decisiones estratégicas.</a:t>
            </a:r>
            <a:endParaRPr sz="1600">
              <a:solidFill>
                <a:schemeClr val="dk1"/>
              </a:solidFill>
              <a:latin typeface="Work Sans Light"/>
              <a:ea typeface="Work Sans Light"/>
              <a:cs typeface="Work Sans Light"/>
              <a:sym typeface="Work Sans Light"/>
            </a:endParaRPr>
          </a:p>
          <a:p>
            <a:pPr indent="-184150" lvl="0" marL="285750" rtl="0" algn="l">
              <a:spcBef>
                <a:spcPts val="1200"/>
              </a:spcBef>
              <a:spcAft>
                <a:spcPts val="0"/>
              </a:spcAft>
              <a:buClr>
                <a:schemeClr val="dk1"/>
              </a:buClr>
              <a:buSzPts val="1600"/>
              <a:buFont typeface="Arial"/>
              <a:buNone/>
            </a:pPr>
            <a:r>
              <a:t/>
            </a:r>
            <a:endParaRPr sz="1600">
              <a:solidFill>
                <a:schemeClr val="dk1"/>
              </a:solidFill>
              <a:latin typeface="Work Sans Light"/>
              <a:ea typeface="Work Sans Light"/>
              <a:cs typeface="Work Sans Light"/>
              <a:sym typeface="Work Sans Light"/>
            </a:endParaRPr>
          </a:p>
          <a:p>
            <a:pPr indent="0" lvl="0" marL="0" rtl="0" algn="l">
              <a:spcBef>
                <a:spcPts val="0"/>
              </a:spcBef>
              <a:spcAft>
                <a:spcPts val="0"/>
              </a:spcAft>
              <a:buNone/>
            </a:pPr>
            <a:r>
              <a:rPr lang="es-MX" sz="1600">
                <a:solidFill>
                  <a:schemeClr val="dk1"/>
                </a:solidFill>
                <a:latin typeface="Work Sans Light"/>
                <a:ea typeface="Work Sans Light"/>
                <a:cs typeface="Work Sans Light"/>
                <a:sym typeface="Work Sans Light"/>
              </a:rPr>
              <a:t>El aporte al Sector: El Sistema </a:t>
            </a:r>
            <a:r>
              <a:rPr lang="es-MX" sz="1500">
                <a:solidFill>
                  <a:srgbClr val="0C0C0C"/>
                </a:solidFill>
                <a:latin typeface="Work Sans Light"/>
                <a:ea typeface="Work Sans Light"/>
                <a:cs typeface="Work Sans Light"/>
                <a:sym typeface="Work Sans Light"/>
              </a:rPr>
              <a:t>INNOVATION FUSION STORE</a:t>
            </a:r>
            <a:r>
              <a:rPr lang="es-MX" sz="1600">
                <a:solidFill>
                  <a:schemeClr val="dk1"/>
                </a:solidFill>
                <a:latin typeface="Work Sans Light"/>
                <a:ea typeface="Work Sans Light"/>
                <a:cs typeface="Work Sans Light"/>
                <a:sym typeface="Work Sans Light"/>
              </a:rPr>
              <a:t> servirá como aporte al sectores industrial y comercial, al optimizar la gestión de su cadena de valor mejorando los procesos de la comercialización y la facturación, promoviendo así la eficiencia operativa y la competitividad de las empresas dentro de esta industria.</a:t>
            </a:r>
            <a:endParaRPr sz="1600">
              <a:solidFill>
                <a:schemeClr val="dk1"/>
              </a:solidFill>
              <a:latin typeface="Work Sans Light"/>
              <a:ea typeface="Work Sans Light"/>
              <a:cs typeface="Work Sans Light"/>
              <a:sym typeface="Work Sans Light"/>
            </a:endParaRPr>
          </a:p>
          <a:p>
            <a:pPr indent="0" lvl="0" marL="0" rtl="0" algn="l">
              <a:spcBef>
                <a:spcPts val="0"/>
              </a:spcBef>
              <a:spcAft>
                <a:spcPts val="0"/>
              </a:spcAft>
              <a:buNone/>
            </a:pPr>
            <a:r>
              <a:t/>
            </a:r>
            <a:endParaRPr sz="1600">
              <a:solidFill>
                <a:schemeClr val="dk1"/>
              </a:solidFill>
              <a:latin typeface="Work Sans Light"/>
              <a:ea typeface="Work Sans Light"/>
              <a:cs typeface="Work Sans Light"/>
              <a:sym typeface="Work Sans Light"/>
            </a:endParaRPr>
          </a:p>
          <a:p>
            <a:pPr indent="0" lvl="0" marL="0" rtl="0" algn="l">
              <a:lnSpc>
                <a:spcPct val="115000"/>
              </a:lnSpc>
              <a:spcBef>
                <a:spcPts val="1200"/>
              </a:spcBef>
              <a:spcAft>
                <a:spcPts val="1200"/>
              </a:spcAft>
              <a:buClr>
                <a:schemeClr val="dk1"/>
              </a:buClr>
              <a:buSzPts val="1100"/>
              <a:buFont typeface="Arial"/>
              <a:buNone/>
            </a:pPr>
            <a:r>
              <a:t/>
            </a:r>
            <a:endParaRPr sz="1600">
              <a:solidFill>
                <a:schemeClr val="dk1"/>
              </a:solidFill>
              <a:latin typeface="Work Sans Light"/>
              <a:ea typeface="Work Sans Light"/>
              <a:cs typeface="Work Sans Light"/>
              <a:sym typeface="Work Sans Light"/>
            </a:endParaRPr>
          </a:p>
        </p:txBody>
      </p:sp>
      <p:pic>
        <p:nvPicPr>
          <p:cNvPr id="178" name="Google Shape;178;p9"/>
          <p:cNvPicPr preferRelativeResize="0"/>
          <p:nvPr/>
        </p:nvPicPr>
        <p:blipFill>
          <a:blip r:embed="rId3">
            <a:alphaModFix/>
          </a:blip>
          <a:stretch>
            <a:fillRect/>
          </a:stretch>
        </p:blipFill>
        <p:spPr>
          <a:xfrm>
            <a:off x="9846091" y="351912"/>
            <a:ext cx="875109" cy="842700"/>
          </a:xfrm>
          <a:prstGeom prst="rect">
            <a:avLst/>
          </a:prstGeom>
          <a:noFill/>
          <a:ln>
            <a:noFill/>
          </a:ln>
        </p:spPr>
      </p:pic>
      <p:pic>
        <p:nvPicPr>
          <p:cNvPr id="179" name="Google Shape;179;p9"/>
          <p:cNvPicPr preferRelativeResize="0"/>
          <p:nvPr/>
        </p:nvPicPr>
        <p:blipFill>
          <a:blip r:embed="rId3">
            <a:alphaModFix/>
          </a:blip>
          <a:stretch>
            <a:fillRect/>
          </a:stretch>
        </p:blipFill>
        <p:spPr>
          <a:xfrm>
            <a:off x="9846091" y="351912"/>
            <a:ext cx="875109" cy="842700"/>
          </a:xfrm>
          <a:prstGeom prst="rect">
            <a:avLst/>
          </a:prstGeom>
          <a:noFill/>
          <a:ln>
            <a:noFill/>
          </a:ln>
        </p:spPr>
      </p:pic>
      <p:pic>
        <p:nvPicPr>
          <p:cNvPr id="180" name="Google Shape;180;p9" title="Imagen_de_WhatsApp_2025-07-31_a_las_13.28.26_244e58d2-removebg-preview (1).png"/>
          <p:cNvPicPr preferRelativeResize="0"/>
          <p:nvPr/>
        </p:nvPicPr>
        <p:blipFill>
          <a:blip r:embed="rId4">
            <a:alphaModFix/>
          </a:blip>
          <a:stretch>
            <a:fillRect/>
          </a:stretch>
        </p:blipFill>
        <p:spPr>
          <a:xfrm>
            <a:off x="8050550" y="-4800"/>
            <a:ext cx="1556100" cy="1556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0"/>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sp>
        <p:nvSpPr>
          <p:cNvPr id="186" name="Google Shape;186;p10"/>
          <p:cNvSpPr txBox="1"/>
          <p:nvPr/>
        </p:nvSpPr>
        <p:spPr>
          <a:xfrm>
            <a:off x="3149325" y="1890313"/>
            <a:ext cx="8737200" cy="2062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600">
                <a:solidFill>
                  <a:schemeClr val="dk1"/>
                </a:solidFill>
                <a:latin typeface="Work Sans Light"/>
                <a:ea typeface="Work Sans Light"/>
                <a:cs typeface="Work Sans Light"/>
                <a:sym typeface="Work Sans Light"/>
              </a:rPr>
              <a:t>Usuarios del sistema podrán iniciar sesión, administrar su perfil, ver catálogo de productos organizado por filtros de búsqueda, agregar estos al carrito o a favoritos, una vez se tengan productos en el carrito de compras podrán seleccionar los productos a comprar, posterior a esto el cliente facilitará al aplicativo su método de pago, y lugar de envío. Una vez el cliente haya recibido su producto podrá valorar este en una escala de 5 estrellas y dejar una breve descripción de su experiencia.</a:t>
            </a:r>
            <a:endParaRPr sz="1600">
              <a:solidFill>
                <a:schemeClr val="dk1"/>
              </a:solidFill>
              <a:latin typeface="Work Sans Light"/>
              <a:ea typeface="Work Sans Light"/>
              <a:cs typeface="Work Sans Light"/>
              <a:sym typeface="Work Sans Light"/>
            </a:endParaRPr>
          </a:p>
          <a:p>
            <a:pPr indent="0" lvl="0" marL="0" marR="0" rtl="0" algn="l">
              <a:spcBef>
                <a:spcPts val="0"/>
              </a:spcBef>
              <a:spcAft>
                <a:spcPts val="0"/>
              </a:spcAft>
              <a:buNone/>
            </a:pPr>
            <a:r>
              <a:rPr lang="es-MX" sz="1600">
                <a:solidFill>
                  <a:schemeClr val="dk1"/>
                </a:solidFill>
                <a:latin typeface="Work Sans Light"/>
                <a:ea typeface="Work Sans Light"/>
                <a:cs typeface="Work Sans Light"/>
                <a:sym typeface="Work Sans Light"/>
              </a:rPr>
              <a:t>Correcion: la empresa no realiza facturacion por la DIAN genera un ticket o comprobante de venta </a:t>
            </a:r>
            <a:endParaRPr sz="1600">
              <a:solidFill>
                <a:schemeClr val="dk1"/>
              </a:solidFill>
              <a:latin typeface="Work Sans Light"/>
              <a:ea typeface="Work Sans Light"/>
              <a:cs typeface="Work Sans Light"/>
              <a:sym typeface="Work Sans Light"/>
            </a:endParaRPr>
          </a:p>
        </p:txBody>
      </p:sp>
      <p:pic>
        <p:nvPicPr>
          <p:cNvPr id="187" name="Google Shape;187;p10"/>
          <p:cNvPicPr preferRelativeResize="0"/>
          <p:nvPr/>
        </p:nvPicPr>
        <p:blipFill>
          <a:blip r:embed="rId3">
            <a:alphaModFix/>
          </a:blip>
          <a:stretch>
            <a:fillRect/>
          </a:stretch>
        </p:blipFill>
        <p:spPr>
          <a:xfrm>
            <a:off x="9846091" y="351912"/>
            <a:ext cx="875109" cy="842700"/>
          </a:xfrm>
          <a:prstGeom prst="rect">
            <a:avLst/>
          </a:prstGeom>
          <a:noFill/>
          <a:ln>
            <a:noFill/>
          </a:ln>
        </p:spPr>
      </p:pic>
      <p:pic>
        <p:nvPicPr>
          <p:cNvPr id="188" name="Google Shape;188;p10"/>
          <p:cNvPicPr preferRelativeResize="0"/>
          <p:nvPr/>
        </p:nvPicPr>
        <p:blipFill>
          <a:blip r:embed="rId4">
            <a:alphaModFix/>
          </a:blip>
          <a:stretch>
            <a:fillRect/>
          </a:stretch>
        </p:blipFill>
        <p:spPr>
          <a:xfrm>
            <a:off x="405700" y="1541549"/>
            <a:ext cx="2267425" cy="2267425"/>
          </a:xfrm>
          <a:prstGeom prst="rect">
            <a:avLst/>
          </a:prstGeom>
          <a:noFill/>
          <a:ln>
            <a:noFill/>
          </a:ln>
        </p:spPr>
      </p:pic>
      <p:sp>
        <p:nvSpPr>
          <p:cNvPr id="189" name="Google Shape;189;p10"/>
          <p:cNvSpPr txBox="1"/>
          <p:nvPr/>
        </p:nvSpPr>
        <p:spPr>
          <a:xfrm>
            <a:off x="280825" y="4620450"/>
            <a:ext cx="8737200" cy="1077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600">
                <a:solidFill>
                  <a:schemeClr val="dk1"/>
                </a:solidFill>
                <a:latin typeface="Work Sans Light"/>
                <a:ea typeface="Work Sans Light"/>
                <a:cs typeface="Work Sans Light"/>
                <a:sym typeface="Work Sans Light"/>
              </a:rPr>
              <a:t>Administrador(es) del sistema</a:t>
            </a:r>
            <a:r>
              <a:rPr lang="es-MX" sz="1600">
                <a:solidFill>
                  <a:schemeClr val="dk1"/>
                </a:solidFill>
                <a:latin typeface="Work Sans Light"/>
                <a:ea typeface="Work Sans Light"/>
                <a:cs typeface="Work Sans Light"/>
                <a:sym typeface="Work Sans Light"/>
              </a:rPr>
              <a:t> </a:t>
            </a:r>
            <a:r>
              <a:rPr lang="es-MX" sz="1600">
                <a:solidFill>
                  <a:schemeClr val="dk1"/>
                </a:solidFill>
                <a:latin typeface="Work Sans Light"/>
                <a:ea typeface="Work Sans Light"/>
                <a:cs typeface="Work Sans Light"/>
                <a:sym typeface="Work Sans Light"/>
              </a:rPr>
              <a:t>podrán</a:t>
            </a:r>
            <a:r>
              <a:rPr lang="es-MX" sz="1600">
                <a:solidFill>
                  <a:schemeClr val="dk1"/>
                </a:solidFill>
                <a:latin typeface="Work Sans Light"/>
                <a:ea typeface="Work Sans Light"/>
                <a:cs typeface="Work Sans Light"/>
                <a:sym typeface="Work Sans Light"/>
              </a:rPr>
              <a:t> iniciar sesión, administrar la visibilidad de productos según su stock, gestionar los datos de estos como el precio, descripción, entre otros. Además podrán eliminar valoraciones de productos que infrinjan las normas de protección al usuario.</a:t>
            </a:r>
            <a:endParaRPr/>
          </a:p>
        </p:txBody>
      </p:sp>
      <p:pic>
        <p:nvPicPr>
          <p:cNvPr id="190" name="Google Shape;190;p10"/>
          <p:cNvPicPr preferRelativeResize="0"/>
          <p:nvPr/>
        </p:nvPicPr>
        <p:blipFill>
          <a:blip r:embed="rId5">
            <a:alphaModFix/>
          </a:blip>
          <a:stretch>
            <a:fillRect/>
          </a:stretch>
        </p:blipFill>
        <p:spPr>
          <a:xfrm>
            <a:off x="9339200" y="3864301"/>
            <a:ext cx="2397175" cy="2397175"/>
          </a:xfrm>
          <a:prstGeom prst="rect">
            <a:avLst/>
          </a:prstGeom>
          <a:noFill/>
          <a:ln>
            <a:noFill/>
          </a:ln>
        </p:spPr>
      </p:pic>
      <p:pic>
        <p:nvPicPr>
          <p:cNvPr id="191" name="Google Shape;191;p10"/>
          <p:cNvPicPr preferRelativeResize="0"/>
          <p:nvPr/>
        </p:nvPicPr>
        <p:blipFill>
          <a:blip r:embed="rId3">
            <a:alphaModFix/>
          </a:blip>
          <a:stretch>
            <a:fillRect/>
          </a:stretch>
        </p:blipFill>
        <p:spPr>
          <a:xfrm>
            <a:off x="9846091" y="351912"/>
            <a:ext cx="875109" cy="842700"/>
          </a:xfrm>
          <a:prstGeom prst="rect">
            <a:avLst/>
          </a:prstGeom>
          <a:noFill/>
          <a:ln>
            <a:noFill/>
          </a:ln>
        </p:spPr>
      </p:pic>
      <p:pic>
        <p:nvPicPr>
          <p:cNvPr id="192" name="Google Shape;192;p10" title="Imagen_de_WhatsApp_2025-07-31_a_las_13.28.26_244e58d2-removebg-preview (1).png"/>
          <p:cNvPicPr preferRelativeResize="0"/>
          <p:nvPr/>
        </p:nvPicPr>
        <p:blipFill>
          <a:blip r:embed="rId6">
            <a:alphaModFix/>
          </a:blip>
          <a:stretch>
            <a:fillRect/>
          </a:stretch>
        </p:blipFill>
        <p:spPr>
          <a:xfrm>
            <a:off x="8050550" y="-4800"/>
            <a:ext cx="1556100" cy="1556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1"/>
          <p:cNvSpPr txBox="1"/>
          <p:nvPr/>
        </p:nvSpPr>
        <p:spPr>
          <a:xfrm>
            <a:off x="456236" y="434948"/>
            <a:ext cx="105156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C0C0C"/>
              </a:buClr>
              <a:buSzPts val="4400"/>
              <a:buFont typeface="Work Sans Medium"/>
              <a:buNone/>
            </a:pPr>
            <a:r>
              <a:rPr lang="es-MX" sz="4400">
                <a:solidFill>
                  <a:srgbClr val="0C0C0C"/>
                </a:solidFill>
                <a:latin typeface="Work Sans Medium"/>
                <a:ea typeface="Work Sans Medium"/>
                <a:cs typeface="Work Sans Medium"/>
                <a:sym typeface="Work Sans Medium"/>
              </a:rPr>
              <a:t>Alcance</a:t>
            </a:r>
            <a:endParaRPr/>
          </a:p>
        </p:txBody>
      </p:sp>
      <p:sp>
        <p:nvSpPr>
          <p:cNvPr id="198" name="Google Shape;198;p11"/>
          <p:cNvSpPr txBox="1"/>
          <p:nvPr/>
        </p:nvSpPr>
        <p:spPr>
          <a:xfrm>
            <a:off x="4012450" y="1882675"/>
            <a:ext cx="7292400" cy="1077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600">
                <a:solidFill>
                  <a:schemeClr val="dk1"/>
                </a:solidFill>
                <a:latin typeface="Work Sans Light"/>
                <a:ea typeface="Work Sans Light"/>
                <a:cs typeface="Work Sans Light"/>
                <a:sym typeface="Work Sans Light"/>
              </a:rPr>
              <a:t>El sistema no envía los productos al cliente, el sistema es un intermediario entre el cliente y la empresa para que este pueda adquirir los productos de esta respectivamente. Los envíos son responsabilidad de Innovation Fusion y la empresa de envíos.</a:t>
            </a:r>
            <a:endParaRPr/>
          </a:p>
        </p:txBody>
      </p:sp>
      <p:pic>
        <p:nvPicPr>
          <p:cNvPr id="199" name="Google Shape;199;p11"/>
          <p:cNvPicPr preferRelativeResize="0"/>
          <p:nvPr/>
        </p:nvPicPr>
        <p:blipFill>
          <a:blip r:embed="rId3">
            <a:alphaModFix/>
          </a:blip>
          <a:stretch>
            <a:fillRect/>
          </a:stretch>
        </p:blipFill>
        <p:spPr>
          <a:xfrm>
            <a:off x="9846091" y="351912"/>
            <a:ext cx="875109" cy="842700"/>
          </a:xfrm>
          <a:prstGeom prst="rect">
            <a:avLst/>
          </a:prstGeom>
          <a:noFill/>
          <a:ln>
            <a:noFill/>
          </a:ln>
        </p:spPr>
      </p:pic>
      <p:pic>
        <p:nvPicPr>
          <p:cNvPr id="200" name="Google Shape;200;p11"/>
          <p:cNvPicPr preferRelativeResize="0"/>
          <p:nvPr/>
        </p:nvPicPr>
        <p:blipFill>
          <a:blip r:embed="rId4">
            <a:alphaModFix/>
          </a:blip>
          <a:stretch>
            <a:fillRect/>
          </a:stretch>
        </p:blipFill>
        <p:spPr>
          <a:xfrm>
            <a:off x="734050" y="1553263"/>
            <a:ext cx="1905000" cy="1905000"/>
          </a:xfrm>
          <a:prstGeom prst="rect">
            <a:avLst/>
          </a:prstGeom>
          <a:noFill/>
          <a:ln>
            <a:noFill/>
          </a:ln>
        </p:spPr>
      </p:pic>
      <p:sp>
        <p:nvSpPr>
          <p:cNvPr id="201" name="Google Shape;201;p11"/>
          <p:cNvSpPr txBox="1"/>
          <p:nvPr/>
        </p:nvSpPr>
        <p:spPr>
          <a:xfrm>
            <a:off x="827850" y="4275825"/>
            <a:ext cx="6837000" cy="1077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600">
                <a:solidFill>
                  <a:schemeClr val="dk1"/>
                </a:solidFill>
                <a:latin typeface="Work Sans Light"/>
                <a:ea typeface="Work Sans Light"/>
                <a:cs typeface="Work Sans Light"/>
                <a:sym typeface="Work Sans Light"/>
              </a:rPr>
              <a:t>El aplicativo está siendo realizado bajo el patrón arquitectónico MVC (modelo vista controlador), usando lenguajes tales como Python, SQL, html, CSS, JavaScript y </a:t>
            </a:r>
            <a:r>
              <a:rPr lang="es-MX" sz="1600">
                <a:solidFill>
                  <a:schemeClr val="dk1"/>
                </a:solidFill>
                <a:latin typeface="Work Sans Light"/>
                <a:ea typeface="Work Sans Light"/>
                <a:cs typeface="Work Sans Light"/>
                <a:sym typeface="Work Sans Light"/>
              </a:rPr>
              <a:t>librerías</a:t>
            </a:r>
            <a:r>
              <a:rPr lang="es-MX" sz="1600">
                <a:solidFill>
                  <a:schemeClr val="dk1"/>
                </a:solidFill>
                <a:latin typeface="Work Sans Light"/>
                <a:ea typeface="Work Sans Light"/>
                <a:cs typeface="Work Sans Light"/>
                <a:sym typeface="Work Sans Light"/>
              </a:rPr>
              <a:t> flask. Se usa Bootstrap como framework para el frontend del</a:t>
            </a:r>
            <a:r>
              <a:rPr lang="es-MX" sz="1600">
                <a:solidFill>
                  <a:schemeClr val="dk1"/>
                </a:solidFill>
                <a:latin typeface="Work Sans Light"/>
                <a:ea typeface="Work Sans Light"/>
                <a:cs typeface="Work Sans Light"/>
                <a:sym typeface="Work Sans Light"/>
              </a:rPr>
              <a:t> aplicativo</a:t>
            </a:r>
            <a:endParaRPr/>
          </a:p>
        </p:txBody>
      </p:sp>
      <p:pic>
        <p:nvPicPr>
          <p:cNvPr id="202" name="Google Shape;202;p11"/>
          <p:cNvPicPr preferRelativeResize="0"/>
          <p:nvPr/>
        </p:nvPicPr>
        <p:blipFill>
          <a:blip r:embed="rId5">
            <a:alphaModFix/>
          </a:blip>
          <a:stretch>
            <a:fillRect/>
          </a:stretch>
        </p:blipFill>
        <p:spPr>
          <a:xfrm>
            <a:off x="8189000" y="3794178"/>
            <a:ext cx="3472425" cy="2040600"/>
          </a:xfrm>
          <a:prstGeom prst="rect">
            <a:avLst/>
          </a:prstGeom>
          <a:noFill/>
          <a:ln>
            <a:noFill/>
          </a:ln>
        </p:spPr>
      </p:pic>
      <p:pic>
        <p:nvPicPr>
          <p:cNvPr id="203" name="Google Shape;203;p11"/>
          <p:cNvPicPr preferRelativeResize="0"/>
          <p:nvPr/>
        </p:nvPicPr>
        <p:blipFill>
          <a:blip r:embed="rId3">
            <a:alphaModFix/>
          </a:blip>
          <a:stretch>
            <a:fillRect/>
          </a:stretch>
        </p:blipFill>
        <p:spPr>
          <a:xfrm>
            <a:off x="9846091" y="351912"/>
            <a:ext cx="875109" cy="842700"/>
          </a:xfrm>
          <a:prstGeom prst="rect">
            <a:avLst/>
          </a:prstGeom>
          <a:noFill/>
          <a:ln>
            <a:noFill/>
          </a:ln>
        </p:spPr>
      </p:pic>
      <p:pic>
        <p:nvPicPr>
          <p:cNvPr id="204" name="Google Shape;204;p11" title="Imagen_de_WhatsApp_2025-07-31_a_las_13.28.26_244e58d2-removebg-preview (1).png"/>
          <p:cNvPicPr preferRelativeResize="0"/>
          <p:nvPr/>
        </p:nvPicPr>
        <p:blipFill>
          <a:blip r:embed="rId6">
            <a:alphaModFix/>
          </a:blip>
          <a:stretch>
            <a:fillRect/>
          </a:stretch>
        </p:blipFill>
        <p:spPr>
          <a:xfrm>
            <a:off x="8050550" y="-4800"/>
            <a:ext cx="1556100" cy="1556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4"/>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Work Sans Medium"/>
              <a:buNone/>
            </a:pPr>
            <a:r>
              <a:rPr lang="es-MX" sz="3200">
                <a:solidFill>
                  <a:schemeClr val="lt1"/>
                </a:solidFill>
                <a:latin typeface="Work Sans Medium"/>
                <a:ea typeface="Work Sans Medium"/>
                <a:cs typeface="Work Sans Medium"/>
                <a:sym typeface="Work Sans Medium"/>
              </a:rPr>
              <a:t>Entregables Proyecto Formativo</a:t>
            </a:r>
            <a:br>
              <a:rPr lang="es-MX" sz="3200">
                <a:solidFill>
                  <a:schemeClr val="lt1"/>
                </a:solidFill>
                <a:latin typeface="Work Sans Medium"/>
                <a:ea typeface="Work Sans Medium"/>
                <a:cs typeface="Work Sans Medium"/>
                <a:sym typeface="Work Sans Medium"/>
              </a:rPr>
            </a:br>
            <a:r>
              <a:rPr lang="es-MX" sz="3200">
                <a:solidFill>
                  <a:schemeClr val="lt1"/>
                </a:solidFill>
                <a:latin typeface="Work Sans Medium"/>
                <a:ea typeface="Work Sans Medium"/>
                <a:cs typeface="Work Sans Medium"/>
                <a:sym typeface="Work Sans Medium"/>
              </a:rPr>
              <a:t>por Trimestre</a:t>
            </a:r>
            <a:endParaRPr sz="3200">
              <a:solidFill>
                <a:schemeClr val="lt1"/>
              </a:solidFill>
              <a:latin typeface="Work Sans Medium"/>
              <a:ea typeface="Work Sans Medium"/>
              <a:cs typeface="Work Sans Medium"/>
              <a:sym typeface="Work Sans Medium"/>
            </a:endParaRPr>
          </a:p>
        </p:txBody>
      </p:sp>
      <p:sp>
        <p:nvSpPr>
          <p:cNvPr id="211" name="Google Shape;211;p14"/>
          <p:cNvSpPr/>
          <p:nvPr/>
        </p:nvSpPr>
        <p:spPr>
          <a:xfrm>
            <a:off x="579652" y="1787235"/>
            <a:ext cx="972000" cy="456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 name="Google Shape;212;p14"/>
          <p:cNvSpPr txBox="1"/>
          <p:nvPr/>
        </p:nvSpPr>
        <p:spPr>
          <a:xfrm>
            <a:off x="456213" y="1926673"/>
            <a:ext cx="3854400" cy="4186800"/>
          </a:xfrm>
          <a:prstGeom prst="rect">
            <a:avLst/>
          </a:prstGeom>
          <a:noFill/>
          <a:ln>
            <a:noFill/>
          </a:ln>
        </p:spPr>
        <p:txBody>
          <a:bodyPr anchorCtr="0" anchor="t" bIns="45700" lIns="91425" spcFirstLastPara="1" rIns="91425" wrap="square" tIns="45700">
            <a:spAutoFit/>
          </a:bodyPr>
          <a:lstStyle/>
          <a:p>
            <a:pPr indent="-317500" lvl="0" marL="457200" rtl="0" algn="l">
              <a:spcBef>
                <a:spcPts val="0"/>
              </a:spcBef>
              <a:spcAft>
                <a:spcPts val="0"/>
              </a:spcAft>
              <a:buClr>
                <a:schemeClr val="dk1"/>
              </a:buClr>
              <a:buSzPts val="1400"/>
              <a:buChar char="•"/>
            </a:pPr>
            <a:r>
              <a:rPr lang="es-MX">
                <a:solidFill>
                  <a:schemeClr val="dk1"/>
                </a:solidFill>
                <a:latin typeface="Work Sans Light"/>
                <a:ea typeface="Work Sans Light"/>
                <a:cs typeface="Work Sans Light"/>
                <a:sym typeface="Work Sans Light"/>
              </a:rPr>
              <a:t>Nombre proyecto - Objetivo general - Objetivos especí­ficos - Planteamiento del problema y pregunta problema - Alcance del proyecto - Justificación</a:t>
            </a:r>
            <a:endParaRPr>
              <a:solidFill>
                <a:schemeClr val="dk1"/>
              </a:solidFill>
              <a:latin typeface="Work Sans Light"/>
              <a:ea typeface="Work Sans Light"/>
              <a:cs typeface="Work Sans Light"/>
              <a:sym typeface="Work Sans Light"/>
            </a:endParaRPr>
          </a:p>
          <a:p>
            <a:pPr indent="-317500" lvl="0" marL="457200" rtl="0" algn="l">
              <a:spcBef>
                <a:spcPts val="0"/>
              </a:spcBef>
              <a:spcAft>
                <a:spcPts val="0"/>
              </a:spcAft>
              <a:buClr>
                <a:schemeClr val="dk1"/>
              </a:buClr>
              <a:buSzPts val="1400"/>
              <a:buChar char="•"/>
            </a:pPr>
            <a:r>
              <a:rPr lang="es-MX">
                <a:solidFill>
                  <a:schemeClr val="dk1"/>
                </a:solidFill>
                <a:latin typeface="Work Sans Light"/>
                <a:ea typeface="Work Sans Light"/>
                <a:cs typeface="Work Sans Light"/>
                <a:sym typeface="Work Sans Light"/>
              </a:rPr>
              <a:t>BPMN del proceso de negocio, no del aplicativo a desarrollar)</a:t>
            </a:r>
            <a:endParaRPr>
              <a:solidFill>
                <a:schemeClr val="dk1"/>
              </a:solidFill>
              <a:latin typeface="Work Sans Light"/>
              <a:ea typeface="Work Sans Light"/>
              <a:cs typeface="Work Sans Light"/>
              <a:sym typeface="Work Sans Light"/>
            </a:endParaRPr>
          </a:p>
          <a:p>
            <a:pPr indent="-317500" lvl="0" marL="457200" rtl="0" algn="l">
              <a:spcBef>
                <a:spcPts val="0"/>
              </a:spcBef>
              <a:spcAft>
                <a:spcPts val="0"/>
              </a:spcAft>
              <a:buClr>
                <a:schemeClr val="dk1"/>
              </a:buClr>
              <a:buSzPts val="1400"/>
              <a:buChar char="•"/>
            </a:pPr>
            <a:r>
              <a:rPr lang="es-MX">
                <a:solidFill>
                  <a:schemeClr val="dk1"/>
                </a:solidFill>
                <a:latin typeface="Work Sans Light"/>
                <a:ea typeface="Work Sans Light"/>
                <a:cs typeface="Work Sans Light"/>
                <a:sym typeface="Work Sans Light"/>
              </a:rPr>
              <a:t>Técnicas de recolección de información y análisis de resultados estadística descriptiva </a:t>
            </a:r>
            <a:endParaRPr>
              <a:solidFill>
                <a:schemeClr val="dk1"/>
              </a:solidFill>
              <a:latin typeface="Work Sans Light"/>
              <a:ea typeface="Work Sans Light"/>
              <a:cs typeface="Work Sans Light"/>
              <a:sym typeface="Work Sans Light"/>
            </a:endParaRPr>
          </a:p>
          <a:p>
            <a:pPr indent="-317500" lvl="0" marL="457200" rtl="0" algn="l">
              <a:spcBef>
                <a:spcPts val="0"/>
              </a:spcBef>
              <a:spcAft>
                <a:spcPts val="0"/>
              </a:spcAft>
              <a:buClr>
                <a:schemeClr val="dk1"/>
              </a:buClr>
              <a:buSzPts val="1400"/>
              <a:buChar char="•"/>
            </a:pPr>
            <a:r>
              <a:rPr lang="es-MX">
                <a:solidFill>
                  <a:schemeClr val="dk1"/>
                </a:solidFill>
                <a:latin typeface="Work Sans Light"/>
                <a:ea typeface="Work Sans Light"/>
                <a:cs typeface="Work Sans Light"/>
                <a:sym typeface="Work Sans Light"/>
              </a:rPr>
              <a:t>Estándar IEEE Std 830-1998, IEEE 1233-1998, IEEE 29148:2018.</a:t>
            </a:r>
            <a:endParaRPr>
              <a:solidFill>
                <a:schemeClr val="dk1"/>
              </a:solidFill>
              <a:latin typeface="Work Sans Light"/>
              <a:ea typeface="Work Sans Light"/>
              <a:cs typeface="Work Sans Light"/>
              <a:sym typeface="Work Sans Light"/>
            </a:endParaRPr>
          </a:p>
          <a:p>
            <a:pPr indent="-317500" lvl="0" marL="457200" rtl="0" algn="l">
              <a:spcBef>
                <a:spcPts val="0"/>
              </a:spcBef>
              <a:spcAft>
                <a:spcPts val="0"/>
              </a:spcAft>
              <a:buClr>
                <a:schemeClr val="dk1"/>
              </a:buClr>
              <a:buSzPts val="1400"/>
              <a:buChar char="•"/>
            </a:pPr>
            <a:r>
              <a:rPr lang="es-MX">
                <a:solidFill>
                  <a:schemeClr val="dk1"/>
                </a:solidFill>
                <a:latin typeface="Work Sans Light"/>
                <a:ea typeface="Work Sans Light"/>
                <a:cs typeface="Work Sans Light"/>
                <a:sym typeface="Work Sans Light"/>
              </a:rPr>
              <a:t>Diagrama de casos de uso y documentación de casos de uso (formato de casos de uso extendido).</a:t>
            </a:r>
            <a:endParaRPr>
              <a:solidFill>
                <a:schemeClr val="dk1"/>
              </a:solidFill>
              <a:latin typeface="Work Sans Light"/>
              <a:ea typeface="Work Sans Light"/>
              <a:cs typeface="Work Sans Light"/>
              <a:sym typeface="Work Sans Light"/>
            </a:endParaRPr>
          </a:p>
          <a:p>
            <a:pPr indent="-317500" lvl="0" marL="457200" rtl="0" algn="l">
              <a:spcBef>
                <a:spcPts val="0"/>
              </a:spcBef>
              <a:spcAft>
                <a:spcPts val="0"/>
              </a:spcAft>
              <a:buClr>
                <a:schemeClr val="dk1"/>
              </a:buClr>
              <a:buSzPts val="1400"/>
              <a:buChar char="•"/>
            </a:pPr>
            <a:r>
              <a:rPr lang="es-MX">
                <a:solidFill>
                  <a:schemeClr val="dk1"/>
                </a:solidFill>
                <a:latin typeface="Work Sans Light"/>
                <a:ea typeface="Work Sans Light"/>
                <a:cs typeface="Work Sans Light"/>
                <a:sym typeface="Work Sans Light"/>
              </a:rPr>
              <a:t>Validación de requerimientos (Realización de un prototipo usando mockups o wireframes)</a:t>
            </a:r>
            <a:endParaRPr>
              <a:solidFill>
                <a:schemeClr val="dk1"/>
              </a:solidFill>
              <a:latin typeface="Work Sans Light"/>
              <a:ea typeface="Work Sans Light"/>
              <a:cs typeface="Work Sans Light"/>
              <a:sym typeface="Work Sans Light"/>
            </a:endParaRPr>
          </a:p>
          <a:p>
            <a:pPr indent="-317500" lvl="0" marL="457200" rtl="0" algn="l">
              <a:spcBef>
                <a:spcPts val="0"/>
              </a:spcBef>
              <a:spcAft>
                <a:spcPts val="0"/>
              </a:spcAft>
              <a:buClr>
                <a:schemeClr val="dk1"/>
              </a:buClr>
              <a:buSzPts val="1400"/>
              <a:buChar char="•"/>
            </a:pPr>
            <a:r>
              <a:rPr lang="es-MX">
                <a:solidFill>
                  <a:schemeClr val="dk1"/>
                </a:solidFill>
                <a:latin typeface="Work Sans Light"/>
                <a:ea typeface="Work Sans Light"/>
                <a:cs typeface="Work Sans Light"/>
                <a:sym typeface="Work Sans Light"/>
              </a:rPr>
              <a:t>Fichas técnicas. </a:t>
            </a:r>
            <a:endParaRPr>
              <a:solidFill>
                <a:schemeClr val="dk1"/>
              </a:solidFill>
              <a:latin typeface="Work Sans Light"/>
              <a:ea typeface="Work Sans Light"/>
              <a:cs typeface="Work Sans Light"/>
              <a:sym typeface="Work Sans Light"/>
            </a:endParaRPr>
          </a:p>
          <a:p>
            <a:pPr indent="0" lvl="0" marL="0" marR="0" rtl="0" algn="l">
              <a:spcBef>
                <a:spcPts val="0"/>
              </a:spcBef>
              <a:spcAft>
                <a:spcPts val="0"/>
              </a:spcAft>
              <a:buNone/>
            </a:pPr>
            <a:r>
              <a:t/>
            </a:r>
            <a:endParaRPr>
              <a:solidFill>
                <a:schemeClr val="dk1"/>
              </a:solidFill>
              <a:latin typeface="Work Sans Light"/>
              <a:ea typeface="Work Sans Light"/>
              <a:cs typeface="Work Sans Light"/>
              <a:sym typeface="Work Sans Light"/>
            </a:endParaRPr>
          </a:p>
        </p:txBody>
      </p:sp>
      <p:grpSp>
        <p:nvGrpSpPr>
          <p:cNvPr id="213" name="Google Shape;213;p14"/>
          <p:cNvGrpSpPr/>
          <p:nvPr/>
        </p:nvGrpSpPr>
        <p:grpSpPr>
          <a:xfrm>
            <a:off x="518475" y="1483910"/>
            <a:ext cx="3239100" cy="294480"/>
            <a:chOff x="126603" y="-1251822"/>
            <a:chExt cx="3239100" cy="2796582"/>
          </a:xfrm>
        </p:grpSpPr>
        <p:sp>
          <p:nvSpPr>
            <p:cNvPr id="214" name="Google Shape;214;p14"/>
            <p:cNvSpPr/>
            <p:nvPr/>
          </p:nvSpPr>
          <p:spPr>
            <a:xfrm>
              <a:off x="922388" y="1499160"/>
              <a:ext cx="972000" cy="456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 name="Google Shape;215;p14"/>
            <p:cNvSpPr txBox="1"/>
            <p:nvPr/>
          </p:nvSpPr>
          <p:spPr>
            <a:xfrm>
              <a:off x="126603" y="-1251822"/>
              <a:ext cx="3239100" cy="294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lang="es-MX" sz="1800">
                  <a:solidFill>
                    <a:srgbClr val="38AA00"/>
                  </a:solidFill>
                  <a:latin typeface="Work Sans Light"/>
                  <a:ea typeface="Work Sans Light"/>
                  <a:cs typeface="Work Sans Light"/>
                  <a:sym typeface="Work Sans Light"/>
                </a:rPr>
                <a:t>Segundo Trimestre</a:t>
              </a:r>
              <a:endParaRPr/>
            </a:p>
          </p:txBody>
        </p:sp>
      </p:grpSp>
      <p:grpSp>
        <p:nvGrpSpPr>
          <p:cNvPr id="216" name="Google Shape;216;p14"/>
          <p:cNvGrpSpPr/>
          <p:nvPr/>
        </p:nvGrpSpPr>
        <p:grpSpPr>
          <a:xfrm>
            <a:off x="5250780" y="1586425"/>
            <a:ext cx="3328015" cy="447313"/>
            <a:chOff x="781688" y="1395228"/>
            <a:chExt cx="3328015" cy="447313"/>
          </a:xfrm>
        </p:grpSpPr>
        <p:sp>
          <p:nvSpPr>
            <p:cNvPr id="217" name="Google Shape;217;p14"/>
            <p:cNvSpPr/>
            <p:nvPr/>
          </p:nvSpPr>
          <p:spPr>
            <a:xfrm>
              <a:off x="781688" y="1796822"/>
              <a:ext cx="971956" cy="45719"/>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 name="Google Shape;218;p14"/>
            <p:cNvSpPr txBox="1"/>
            <p:nvPr/>
          </p:nvSpPr>
          <p:spPr>
            <a:xfrm>
              <a:off x="870603" y="1395228"/>
              <a:ext cx="3239100" cy="294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lang="es-MX" sz="1800">
                  <a:solidFill>
                    <a:srgbClr val="38AA00"/>
                  </a:solidFill>
                  <a:latin typeface="Work Sans Light"/>
                  <a:ea typeface="Work Sans Light"/>
                  <a:cs typeface="Work Sans Light"/>
                  <a:sym typeface="Work Sans Light"/>
                </a:rPr>
                <a:t>Tercer Trimestre</a:t>
              </a:r>
              <a:endParaRPr/>
            </a:p>
          </p:txBody>
        </p:sp>
      </p:grpSp>
      <p:sp>
        <p:nvSpPr>
          <p:cNvPr id="219" name="Google Shape;219;p14"/>
          <p:cNvSpPr txBox="1"/>
          <p:nvPr/>
        </p:nvSpPr>
        <p:spPr>
          <a:xfrm>
            <a:off x="5220433" y="2184131"/>
            <a:ext cx="3854400" cy="2247300"/>
          </a:xfrm>
          <a:prstGeom prst="rect">
            <a:avLst/>
          </a:prstGeom>
          <a:noFill/>
          <a:ln>
            <a:noFill/>
          </a:ln>
        </p:spPr>
        <p:txBody>
          <a:bodyPr anchorCtr="0" anchor="t" bIns="45700" lIns="91425" spcFirstLastPara="1" rIns="91425" wrap="square" tIns="45700">
            <a:spAutoFit/>
          </a:bodyPr>
          <a:lstStyle/>
          <a:p>
            <a:pPr indent="-317500" lvl="0" marL="457200" rtl="0" algn="l">
              <a:spcBef>
                <a:spcPts val="0"/>
              </a:spcBef>
              <a:spcAft>
                <a:spcPts val="0"/>
              </a:spcAft>
              <a:buClr>
                <a:schemeClr val="dk1"/>
              </a:buClr>
              <a:buSzPts val="1400"/>
              <a:buChar char="•"/>
            </a:pPr>
            <a:r>
              <a:rPr lang="es-MX">
                <a:solidFill>
                  <a:schemeClr val="dk1"/>
                </a:solidFill>
                <a:latin typeface="Work Sans Light"/>
                <a:ea typeface="Work Sans Light"/>
                <a:cs typeface="Work Sans Light"/>
                <a:sym typeface="Work Sans Light"/>
              </a:rPr>
              <a:t>Modelo relacional notación crows foot</a:t>
            </a:r>
            <a:endParaRPr>
              <a:solidFill>
                <a:schemeClr val="dk1"/>
              </a:solidFill>
              <a:latin typeface="Work Sans Light"/>
              <a:ea typeface="Work Sans Light"/>
              <a:cs typeface="Work Sans Light"/>
              <a:sym typeface="Work Sans Light"/>
            </a:endParaRPr>
          </a:p>
          <a:p>
            <a:pPr indent="-317500" lvl="0" marL="457200" rtl="0" algn="l">
              <a:spcBef>
                <a:spcPts val="0"/>
              </a:spcBef>
              <a:spcAft>
                <a:spcPts val="0"/>
              </a:spcAft>
              <a:buClr>
                <a:schemeClr val="dk1"/>
              </a:buClr>
              <a:buSzPts val="1400"/>
              <a:buChar char="•"/>
            </a:pPr>
            <a:r>
              <a:rPr lang="es-MX">
                <a:solidFill>
                  <a:schemeClr val="dk1"/>
                </a:solidFill>
                <a:latin typeface="Work Sans Light"/>
                <a:ea typeface="Work Sans Light"/>
                <a:cs typeface="Work Sans Light"/>
                <a:sym typeface="Work Sans Light"/>
              </a:rPr>
              <a:t>Normalización del modelo relacional identificando las 3FN</a:t>
            </a:r>
            <a:endParaRPr>
              <a:solidFill>
                <a:schemeClr val="dk1"/>
              </a:solidFill>
              <a:latin typeface="Work Sans Light"/>
              <a:ea typeface="Work Sans Light"/>
              <a:cs typeface="Work Sans Light"/>
              <a:sym typeface="Work Sans Light"/>
            </a:endParaRPr>
          </a:p>
          <a:p>
            <a:pPr indent="-317500" lvl="0" marL="457200" rtl="0" algn="l">
              <a:spcBef>
                <a:spcPts val="0"/>
              </a:spcBef>
              <a:spcAft>
                <a:spcPts val="0"/>
              </a:spcAft>
              <a:buClr>
                <a:schemeClr val="dk1"/>
              </a:buClr>
              <a:buSzPts val="1400"/>
              <a:buChar char="•"/>
            </a:pPr>
            <a:r>
              <a:rPr lang="es-MX">
                <a:solidFill>
                  <a:schemeClr val="dk1"/>
                </a:solidFill>
                <a:latin typeface="Work Sans Light"/>
                <a:ea typeface="Work Sans Light"/>
                <a:cs typeface="Work Sans Light"/>
                <a:sym typeface="Work Sans Light"/>
              </a:rPr>
              <a:t>En el proyecto se evidencia el diccionario de datos</a:t>
            </a:r>
            <a:endParaRPr>
              <a:solidFill>
                <a:schemeClr val="dk1"/>
              </a:solidFill>
              <a:latin typeface="Work Sans Light"/>
              <a:ea typeface="Work Sans Light"/>
              <a:cs typeface="Work Sans Light"/>
              <a:sym typeface="Work Sans Light"/>
            </a:endParaRPr>
          </a:p>
          <a:p>
            <a:pPr indent="-317500" lvl="0" marL="457200" rtl="0" algn="l">
              <a:spcBef>
                <a:spcPts val="0"/>
              </a:spcBef>
              <a:spcAft>
                <a:spcPts val="0"/>
              </a:spcAft>
              <a:buClr>
                <a:schemeClr val="dk1"/>
              </a:buClr>
              <a:buSzPts val="1400"/>
              <a:buChar char="•"/>
            </a:pPr>
            <a:r>
              <a:rPr lang="es-MX">
                <a:solidFill>
                  <a:schemeClr val="dk1"/>
                </a:solidFill>
                <a:latin typeface="Work Sans Light"/>
                <a:ea typeface="Work Sans Light"/>
                <a:cs typeface="Work Sans Light"/>
                <a:sym typeface="Work Sans Light"/>
              </a:rPr>
              <a:t>Diagrama de clases.</a:t>
            </a:r>
            <a:endParaRPr>
              <a:solidFill>
                <a:schemeClr val="dk1"/>
              </a:solidFill>
              <a:latin typeface="Work Sans Light"/>
              <a:ea typeface="Work Sans Light"/>
              <a:cs typeface="Work Sans Light"/>
              <a:sym typeface="Work Sans Light"/>
            </a:endParaRPr>
          </a:p>
          <a:p>
            <a:pPr indent="-317500" lvl="0" marL="457200" rtl="0" algn="l">
              <a:spcBef>
                <a:spcPts val="0"/>
              </a:spcBef>
              <a:spcAft>
                <a:spcPts val="0"/>
              </a:spcAft>
              <a:buClr>
                <a:schemeClr val="dk1"/>
              </a:buClr>
              <a:buSzPts val="1400"/>
              <a:buChar char="•"/>
            </a:pPr>
            <a:r>
              <a:rPr lang="es-MX">
                <a:solidFill>
                  <a:schemeClr val="dk1"/>
                </a:solidFill>
                <a:latin typeface="Work Sans Light"/>
                <a:ea typeface="Work Sans Light"/>
                <a:cs typeface="Work Sans Light"/>
                <a:sym typeface="Work Sans Light"/>
              </a:rPr>
              <a:t>Diagrama de distribución.</a:t>
            </a:r>
            <a:endParaRPr>
              <a:solidFill>
                <a:schemeClr val="dk1"/>
              </a:solidFill>
              <a:latin typeface="Work Sans Light"/>
              <a:ea typeface="Work Sans Light"/>
              <a:cs typeface="Work Sans Light"/>
              <a:sym typeface="Work Sans Light"/>
            </a:endParaRPr>
          </a:p>
          <a:p>
            <a:pPr indent="-317500" lvl="0" marL="457200" rtl="0" algn="l">
              <a:spcBef>
                <a:spcPts val="0"/>
              </a:spcBef>
              <a:spcAft>
                <a:spcPts val="0"/>
              </a:spcAft>
              <a:buClr>
                <a:schemeClr val="dk1"/>
              </a:buClr>
              <a:buSzPts val="1400"/>
              <a:buChar char="•"/>
            </a:pPr>
            <a:r>
              <a:rPr lang="es-MX">
                <a:solidFill>
                  <a:schemeClr val="dk1"/>
                </a:solidFill>
                <a:latin typeface="Work Sans Light"/>
                <a:ea typeface="Work Sans Light"/>
                <a:cs typeface="Work Sans Light"/>
                <a:sym typeface="Work Sans Light"/>
              </a:rPr>
              <a:t>Prototipo navegable del software (Html - CSS)</a:t>
            </a:r>
            <a:endParaRPr>
              <a:solidFill>
                <a:schemeClr val="dk1"/>
              </a:solidFill>
              <a:latin typeface="Work Sans Light"/>
              <a:ea typeface="Work Sans Light"/>
              <a:cs typeface="Work Sans Light"/>
              <a:sym typeface="Work Sans Light"/>
            </a:endParaRPr>
          </a:p>
          <a:p>
            <a:pPr indent="0" lvl="0" marL="457200" marR="0" rtl="0" algn="l">
              <a:spcBef>
                <a:spcPts val="0"/>
              </a:spcBef>
              <a:spcAft>
                <a:spcPts val="0"/>
              </a:spcAft>
              <a:buNone/>
            </a:pPr>
            <a:r>
              <a:t/>
            </a:r>
            <a:endParaRPr>
              <a:solidFill>
                <a:schemeClr val="dk1"/>
              </a:solidFill>
              <a:latin typeface="Work Sans Light"/>
              <a:ea typeface="Work Sans Light"/>
              <a:cs typeface="Work Sans Light"/>
              <a:sym typeface="Work Sans Light"/>
            </a:endParaRPr>
          </a:p>
        </p:txBody>
      </p:sp>
      <p:grpSp>
        <p:nvGrpSpPr>
          <p:cNvPr id="220" name="Google Shape;220;p14"/>
          <p:cNvGrpSpPr/>
          <p:nvPr/>
        </p:nvGrpSpPr>
        <p:grpSpPr>
          <a:xfrm>
            <a:off x="5155290" y="4318019"/>
            <a:ext cx="3379040" cy="463794"/>
            <a:chOff x="846638" y="-350472"/>
            <a:chExt cx="3379040" cy="463794"/>
          </a:xfrm>
        </p:grpSpPr>
        <p:sp>
          <p:nvSpPr>
            <p:cNvPr id="221" name="Google Shape;221;p14"/>
            <p:cNvSpPr/>
            <p:nvPr/>
          </p:nvSpPr>
          <p:spPr>
            <a:xfrm>
              <a:off x="846638" y="67722"/>
              <a:ext cx="972000" cy="456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 name="Google Shape;222;p14"/>
            <p:cNvSpPr txBox="1"/>
            <p:nvPr/>
          </p:nvSpPr>
          <p:spPr>
            <a:xfrm>
              <a:off x="986578" y="-350472"/>
              <a:ext cx="3239100" cy="294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lang="es-MX" sz="1800">
                  <a:solidFill>
                    <a:srgbClr val="38AA00"/>
                  </a:solidFill>
                  <a:latin typeface="Work Sans Light"/>
                  <a:ea typeface="Work Sans Light"/>
                  <a:cs typeface="Work Sans Light"/>
                  <a:sym typeface="Work Sans Light"/>
                </a:rPr>
                <a:t>Cuarto Trimestre</a:t>
              </a:r>
              <a:endParaRPr/>
            </a:p>
          </p:txBody>
        </p:sp>
      </p:grpSp>
      <p:sp>
        <p:nvSpPr>
          <p:cNvPr id="223" name="Google Shape;223;p14"/>
          <p:cNvSpPr txBox="1"/>
          <p:nvPr/>
        </p:nvSpPr>
        <p:spPr>
          <a:xfrm>
            <a:off x="5220430" y="4781825"/>
            <a:ext cx="4941900" cy="1385400"/>
          </a:xfrm>
          <a:prstGeom prst="rect">
            <a:avLst/>
          </a:prstGeom>
          <a:noFill/>
          <a:ln>
            <a:noFill/>
          </a:ln>
        </p:spPr>
        <p:txBody>
          <a:bodyPr anchorCtr="0" anchor="t" bIns="45700" lIns="91425" spcFirstLastPara="1" rIns="91425" wrap="square" tIns="45700">
            <a:spAutoFit/>
          </a:bodyPr>
          <a:lstStyle/>
          <a:p>
            <a:pPr indent="-317500" lvl="0" marL="457200" rtl="0" algn="l">
              <a:spcBef>
                <a:spcPts val="0"/>
              </a:spcBef>
              <a:spcAft>
                <a:spcPts val="0"/>
              </a:spcAft>
              <a:buClr>
                <a:schemeClr val="dk1"/>
              </a:buClr>
              <a:buSzPts val="1400"/>
              <a:buChar char="•"/>
            </a:pPr>
            <a:r>
              <a:rPr lang="es-MX">
                <a:solidFill>
                  <a:schemeClr val="dk1"/>
                </a:solidFill>
                <a:latin typeface="Work Sans Light"/>
                <a:ea typeface="Work Sans Light"/>
                <a:cs typeface="Work Sans Light"/>
                <a:sym typeface="Work Sans Light"/>
              </a:rPr>
              <a:t>la construcción de la base de datos usando sentencias DDL (SQL)</a:t>
            </a:r>
            <a:endParaRPr>
              <a:solidFill>
                <a:schemeClr val="dk1"/>
              </a:solidFill>
              <a:latin typeface="Work Sans Light"/>
              <a:ea typeface="Work Sans Light"/>
              <a:cs typeface="Work Sans Light"/>
              <a:sym typeface="Work Sans Light"/>
            </a:endParaRPr>
          </a:p>
          <a:p>
            <a:pPr indent="-317500" lvl="0" marL="457200" rtl="0" algn="l">
              <a:spcBef>
                <a:spcPts val="0"/>
              </a:spcBef>
              <a:spcAft>
                <a:spcPts val="0"/>
              </a:spcAft>
              <a:buClr>
                <a:schemeClr val="dk1"/>
              </a:buClr>
              <a:buSzPts val="1400"/>
              <a:buChar char="•"/>
            </a:pPr>
            <a:r>
              <a:rPr lang="es-MX">
                <a:solidFill>
                  <a:schemeClr val="dk1"/>
                </a:solidFill>
                <a:latin typeface="Work Sans Light"/>
                <a:ea typeface="Work Sans Light"/>
                <a:cs typeface="Work Sans Light"/>
                <a:sym typeface="Work Sans Light"/>
              </a:rPr>
              <a:t>U</a:t>
            </a:r>
            <a:r>
              <a:rPr lang="es-MX">
                <a:solidFill>
                  <a:schemeClr val="dk1"/>
                </a:solidFill>
                <a:latin typeface="Work Sans Light"/>
                <a:ea typeface="Work Sans Light"/>
                <a:cs typeface="Work Sans Light"/>
                <a:sym typeface="Work Sans Light"/>
              </a:rPr>
              <a:t>so de la </a:t>
            </a:r>
            <a:r>
              <a:rPr lang="es-MX">
                <a:solidFill>
                  <a:schemeClr val="dk1"/>
                </a:solidFill>
                <a:latin typeface="Work Sans Light"/>
                <a:ea typeface="Work Sans Light"/>
                <a:cs typeface="Work Sans Light"/>
                <a:sym typeface="Work Sans Light"/>
              </a:rPr>
              <a:t>base de datos</a:t>
            </a:r>
            <a:r>
              <a:rPr lang="es-MX">
                <a:solidFill>
                  <a:schemeClr val="dk1"/>
                </a:solidFill>
                <a:latin typeface="Work Sans Light"/>
                <a:ea typeface="Work Sans Light"/>
                <a:cs typeface="Work Sans Light"/>
                <a:sym typeface="Work Sans Light"/>
              </a:rPr>
              <a:t> a través de sentencias DML (SQL),</a:t>
            </a:r>
            <a:endParaRPr>
              <a:solidFill>
                <a:schemeClr val="dk1"/>
              </a:solidFill>
              <a:latin typeface="Work Sans Light"/>
              <a:ea typeface="Work Sans Light"/>
              <a:cs typeface="Work Sans Light"/>
              <a:sym typeface="Work Sans Light"/>
            </a:endParaRPr>
          </a:p>
          <a:p>
            <a:pPr indent="-317500" lvl="0" marL="457200" rtl="0" algn="l">
              <a:spcBef>
                <a:spcPts val="0"/>
              </a:spcBef>
              <a:spcAft>
                <a:spcPts val="0"/>
              </a:spcAft>
              <a:buClr>
                <a:schemeClr val="dk1"/>
              </a:buClr>
              <a:buSzPts val="1400"/>
              <a:buChar char="•"/>
            </a:pPr>
            <a:r>
              <a:rPr lang="es-MX">
                <a:solidFill>
                  <a:schemeClr val="dk1"/>
                </a:solidFill>
                <a:latin typeface="Work Sans Light"/>
                <a:ea typeface="Work Sans Light"/>
                <a:cs typeface="Work Sans Light"/>
                <a:sym typeface="Work Sans Light"/>
              </a:rPr>
              <a:t>Base de Datos con </a:t>
            </a:r>
            <a:r>
              <a:rPr lang="es-MX">
                <a:solidFill>
                  <a:schemeClr val="dk1"/>
                </a:solidFill>
                <a:latin typeface="Work Sans Light"/>
                <a:ea typeface="Work Sans Light"/>
                <a:cs typeface="Work Sans Light"/>
                <a:sym typeface="Work Sans Light"/>
              </a:rPr>
              <a:t>encriptación</a:t>
            </a:r>
            <a:r>
              <a:rPr lang="es-MX">
                <a:solidFill>
                  <a:schemeClr val="dk1"/>
                </a:solidFill>
                <a:latin typeface="Work Sans Light"/>
                <a:ea typeface="Work Sans Light"/>
                <a:cs typeface="Work Sans Light"/>
                <a:sym typeface="Work Sans Light"/>
              </a:rPr>
              <a:t>.</a:t>
            </a:r>
            <a:endParaRPr>
              <a:solidFill>
                <a:schemeClr val="dk1"/>
              </a:solidFill>
              <a:latin typeface="Work Sans Light"/>
              <a:ea typeface="Work Sans Light"/>
              <a:cs typeface="Work Sans Light"/>
              <a:sym typeface="Work Sans Light"/>
            </a:endParaRPr>
          </a:p>
          <a:p>
            <a:pPr indent="-317500" lvl="0" marL="457200" rtl="0" algn="l">
              <a:spcBef>
                <a:spcPts val="0"/>
              </a:spcBef>
              <a:spcAft>
                <a:spcPts val="0"/>
              </a:spcAft>
              <a:buClr>
                <a:schemeClr val="dk1"/>
              </a:buClr>
              <a:buSzPts val="1400"/>
              <a:buChar char="•"/>
            </a:pPr>
            <a:r>
              <a:rPr lang="es-MX">
                <a:solidFill>
                  <a:schemeClr val="dk1"/>
                </a:solidFill>
                <a:latin typeface="Work Sans Light"/>
                <a:ea typeface="Work Sans Light"/>
                <a:cs typeface="Work Sans Light"/>
                <a:sym typeface="Work Sans Light"/>
              </a:rPr>
              <a:t>FrontEnd Funcional utilizando Framework </a:t>
            </a:r>
            <a:endParaRPr>
              <a:solidFill>
                <a:schemeClr val="dk1"/>
              </a:solidFill>
              <a:latin typeface="Work Sans Light"/>
              <a:ea typeface="Work Sans Light"/>
              <a:cs typeface="Work Sans Light"/>
              <a:sym typeface="Work Sans Light"/>
            </a:endParaRPr>
          </a:p>
        </p:txBody>
      </p:sp>
      <p:pic>
        <p:nvPicPr>
          <p:cNvPr id="224" name="Google Shape;224;p14"/>
          <p:cNvPicPr preferRelativeResize="0"/>
          <p:nvPr/>
        </p:nvPicPr>
        <p:blipFill>
          <a:blip r:embed="rId3">
            <a:alphaModFix/>
          </a:blip>
          <a:stretch>
            <a:fillRect/>
          </a:stretch>
        </p:blipFill>
        <p:spPr>
          <a:xfrm>
            <a:off x="9846091" y="351912"/>
            <a:ext cx="875109" cy="842700"/>
          </a:xfrm>
          <a:prstGeom prst="rect">
            <a:avLst/>
          </a:prstGeom>
          <a:noFill/>
          <a:ln>
            <a:noFill/>
          </a:ln>
        </p:spPr>
      </p:pic>
      <p:pic>
        <p:nvPicPr>
          <p:cNvPr id="225" name="Google Shape;225;p14" title="Imagen_de_WhatsApp_2025-07-31_a_las_13.28.26_244e58d2-removebg-preview (1).png"/>
          <p:cNvPicPr preferRelativeResize="0"/>
          <p:nvPr/>
        </p:nvPicPr>
        <p:blipFill>
          <a:blip r:embed="rId4">
            <a:alphaModFix/>
          </a:blip>
          <a:stretch>
            <a:fillRect/>
          </a:stretch>
        </p:blipFill>
        <p:spPr>
          <a:xfrm>
            <a:off x="8050550" y="-4800"/>
            <a:ext cx="1556100" cy="1556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descr="Imagen que contiene Interfaz de usuario gráfica&#10;&#10;Descripción generada automáticamente" id="230" name="Google Shape;230;p15"/>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2"/>
          <p:cNvSpPr txBox="1"/>
          <p:nvPr/>
        </p:nvSpPr>
        <p:spPr>
          <a:xfrm>
            <a:off x="2092050" y="709450"/>
            <a:ext cx="8007900" cy="2308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MX" sz="7200">
                <a:solidFill>
                  <a:schemeClr val="lt1"/>
                </a:solidFill>
                <a:latin typeface="Work Sans Light"/>
                <a:ea typeface="Work Sans Light"/>
                <a:cs typeface="Work Sans Light"/>
                <a:sym typeface="Work Sans Light"/>
              </a:rPr>
              <a:t>INNOVATION FUSION STORE</a:t>
            </a:r>
            <a:endParaRPr/>
          </a:p>
        </p:txBody>
      </p:sp>
      <p:cxnSp>
        <p:nvCxnSpPr>
          <p:cNvPr id="109" name="Google Shape;109;p2"/>
          <p:cNvCxnSpPr/>
          <p:nvPr/>
        </p:nvCxnSpPr>
        <p:spPr>
          <a:xfrm>
            <a:off x="5227899" y="3321934"/>
            <a:ext cx="1736203" cy="0"/>
          </a:xfrm>
          <a:prstGeom prst="straightConnector1">
            <a:avLst/>
          </a:prstGeom>
          <a:noFill/>
          <a:ln cap="flat" cmpd="sng" w="9525">
            <a:solidFill>
              <a:schemeClr val="lt1"/>
            </a:solidFill>
            <a:prstDash val="solid"/>
            <a:miter lim="800000"/>
            <a:headEnd len="sm" w="sm" type="none"/>
            <a:tailEnd len="sm" w="sm" type="none"/>
          </a:ln>
        </p:spPr>
      </p:cxnSp>
      <p:sp>
        <p:nvSpPr>
          <p:cNvPr id="110" name="Google Shape;110;p2"/>
          <p:cNvSpPr txBox="1"/>
          <p:nvPr/>
        </p:nvSpPr>
        <p:spPr>
          <a:xfrm>
            <a:off x="4168816" y="3463724"/>
            <a:ext cx="3854400" cy="1077300"/>
          </a:xfrm>
          <a:prstGeom prst="rect">
            <a:avLst/>
          </a:prstGeom>
          <a:noFill/>
          <a:ln>
            <a:noFill/>
          </a:ln>
        </p:spPr>
        <p:txBody>
          <a:bodyPr anchorCtr="0" anchor="t" bIns="45700" lIns="91425" spcFirstLastPara="1" rIns="91425" wrap="square" tIns="45700">
            <a:spAutoFit/>
          </a:bodyPr>
          <a:lstStyle/>
          <a:p>
            <a:pPr indent="457200" lvl="0" marL="0" marR="0" rtl="0" algn="l">
              <a:spcBef>
                <a:spcPts val="0"/>
              </a:spcBef>
              <a:spcAft>
                <a:spcPts val="0"/>
              </a:spcAft>
              <a:buNone/>
            </a:pPr>
            <a:r>
              <a:rPr lang="es-MX" sz="1600">
                <a:solidFill>
                  <a:schemeClr val="lt1"/>
                </a:solidFill>
                <a:latin typeface="Work Sans Light"/>
                <a:ea typeface="Work Sans Light"/>
                <a:cs typeface="Work Sans Light"/>
                <a:sym typeface="Work Sans Light"/>
              </a:rPr>
              <a:t>Bohorquez Diaz Daniela Lorena</a:t>
            </a:r>
            <a:endParaRPr sz="1600">
              <a:solidFill>
                <a:schemeClr val="lt1"/>
              </a:solidFill>
              <a:latin typeface="Work Sans Light"/>
              <a:ea typeface="Work Sans Light"/>
              <a:cs typeface="Work Sans Light"/>
              <a:sym typeface="Work Sans Light"/>
            </a:endParaRPr>
          </a:p>
          <a:p>
            <a:pPr indent="0" lvl="0" marL="0" rtl="0" algn="ctr">
              <a:spcBef>
                <a:spcPts val="0"/>
              </a:spcBef>
              <a:spcAft>
                <a:spcPts val="0"/>
              </a:spcAft>
              <a:buClr>
                <a:schemeClr val="dk1"/>
              </a:buClr>
              <a:buFont typeface="Arial"/>
              <a:buNone/>
            </a:pPr>
            <a:r>
              <a:rPr lang="es-MX" sz="1600">
                <a:solidFill>
                  <a:schemeClr val="lt1"/>
                </a:solidFill>
                <a:latin typeface="Work Sans Light"/>
                <a:ea typeface="Work Sans Light"/>
                <a:cs typeface="Work Sans Light"/>
                <a:sym typeface="Work Sans Light"/>
              </a:rPr>
              <a:t>Carvajal Bonilla Jhonatan</a:t>
            </a:r>
            <a:endParaRPr sz="1600">
              <a:solidFill>
                <a:schemeClr val="lt1"/>
              </a:solidFill>
              <a:latin typeface="Work Sans Light"/>
              <a:ea typeface="Work Sans Light"/>
              <a:cs typeface="Work Sans Light"/>
              <a:sym typeface="Work Sans Light"/>
            </a:endParaRPr>
          </a:p>
          <a:p>
            <a:pPr indent="0" lvl="0" marL="0" marR="0" rtl="0" algn="ctr">
              <a:spcBef>
                <a:spcPts val="0"/>
              </a:spcBef>
              <a:spcAft>
                <a:spcPts val="0"/>
              </a:spcAft>
              <a:buNone/>
            </a:pPr>
            <a:r>
              <a:rPr lang="es-MX" sz="1600">
                <a:solidFill>
                  <a:schemeClr val="lt1"/>
                </a:solidFill>
                <a:latin typeface="Work Sans Light"/>
                <a:ea typeface="Work Sans Light"/>
                <a:cs typeface="Work Sans Light"/>
                <a:sym typeface="Work Sans Light"/>
              </a:rPr>
              <a:t>Morcillo Quiroga Katherin</a:t>
            </a:r>
            <a:endParaRPr sz="2400">
              <a:solidFill>
                <a:schemeClr val="lt1"/>
              </a:solidFill>
              <a:latin typeface="Work Sans Light"/>
              <a:ea typeface="Work Sans Light"/>
              <a:cs typeface="Work Sans Light"/>
              <a:sym typeface="Work Sans Light"/>
            </a:endParaRPr>
          </a:p>
          <a:p>
            <a:pPr indent="0" lvl="0" marL="0" marR="0" rtl="0" algn="ctr">
              <a:spcBef>
                <a:spcPts val="0"/>
              </a:spcBef>
              <a:spcAft>
                <a:spcPts val="0"/>
              </a:spcAft>
              <a:buNone/>
            </a:pPr>
            <a:r>
              <a:rPr lang="es-MX" sz="1600">
                <a:solidFill>
                  <a:schemeClr val="lt1"/>
                </a:solidFill>
                <a:latin typeface="Work Sans Light"/>
                <a:ea typeface="Work Sans Light"/>
                <a:cs typeface="Work Sans Light"/>
                <a:sym typeface="Work Sans Light"/>
              </a:rPr>
              <a:t>Rachen Cardenas Brayan Santiago</a:t>
            </a:r>
            <a:endParaRPr sz="1600">
              <a:solidFill>
                <a:schemeClr val="lt1"/>
              </a:solidFill>
              <a:latin typeface="Work Sans Light"/>
              <a:ea typeface="Work Sans Light"/>
              <a:cs typeface="Work Sans Light"/>
              <a:sym typeface="Work Sans Light"/>
            </a:endParaRPr>
          </a:p>
        </p:txBody>
      </p:sp>
      <p:sp>
        <p:nvSpPr>
          <p:cNvPr id="111" name="Google Shape;111;p2"/>
          <p:cNvSpPr txBox="1"/>
          <p:nvPr/>
        </p:nvSpPr>
        <p:spPr>
          <a:xfrm>
            <a:off x="1068888" y="5279998"/>
            <a:ext cx="10054224"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MX" sz="1600">
                <a:solidFill>
                  <a:schemeClr val="lt1"/>
                </a:solidFill>
                <a:latin typeface="Work Sans Light"/>
                <a:ea typeface="Work Sans Light"/>
                <a:cs typeface="Work Sans Light"/>
                <a:sym typeface="Work Sans Light"/>
              </a:rPr>
              <a:t>Servicio Nacional de Aprendizaje –SENA, Centro de Electricidad Electrónica y Telecomunicaciones</a:t>
            </a:r>
            <a:endParaRPr/>
          </a:p>
          <a:p>
            <a:pPr indent="0" lvl="0" marL="0" marR="0" rtl="0" algn="ctr">
              <a:spcBef>
                <a:spcPts val="0"/>
              </a:spcBef>
              <a:spcAft>
                <a:spcPts val="0"/>
              </a:spcAft>
              <a:buNone/>
            </a:pPr>
            <a:r>
              <a:rPr b="1" lang="es-MX" sz="1600">
                <a:solidFill>
                  <a:schemeClr val="lt1"/>
                </a:solidFill>
                <a:latin typeface="Work Sans Light"/>
                <a:ea typeface="Work Sans Light"/>
                <a:cs typeface="Work Sans Light"/>
                <a:sym typeface="Work Sans Light"/>
              </a:rPr>
              <a:t>Tecnólogo</a:t>
            </a:r>
            <a:r>
              <a:rPr b="1" lang="es-MX" sz="1600">
                <a:solidFill>
                  <a:schemeClr val="lt1"/>
                </a:solidFill>
                <a:latin typeface="Work Sans Light"/>
                <a:ea typeface="Work Sans Light"/>
                <a:cs typeface="Work Sans Light"/>
                <a:sym typeface="Work Sans Light"/>
              </a:rPr>
              <a:t> en </a:t>
            </a:r>
            <a:r>
              <a:rPr b="1" lang="es-MX" sz="1600">
                <a:solidFill>
                  <a:schemeClr val="lt1"/>
                </a:solidFill>
                <a:latin typeface="Work Sans Light"/>
                <a:ea typeface="Work Sans Light"/>
                <a:cs typeface="Work Sans Light"/>
                <a:sym typeface="Work Sans Light"/>
              </a:rPr>
              <a:t>Análisis</a:t>
            </a:r>
            <a:r>
              <a:rPr b="1" lang="es-MX" sz="1600">
                <a:solidFill>
                  <a:schemeClr val="lt1"/>
                </a:solidFill>
                <a:latin typeface="Work Sans Light"/>
                <a:ea typeface="Work Sans Light"/>
                <a:cs typeface="Work Sans Light"/>
                <a:sym typeface="Work Sans Light"/>
              </a:rPr>
              <a:t> y </a:t>
            </a:r>
            <a:r>
              <a:rPr b="1" lang="es-MX" sz="1600">
                <a:solidFill>
                  <a:schemeClr val="lt1"/>
                </a:solidFill>
                <a:latin typeface="Work Sans Light"/>
                <a:ea typeface="Work Sans Light"/>
                <a:cs typeface="Work Sans Light"/>
                <a:sym typeface="Work Sans Light"/>
              </a:rPr>
              <a:t>Desarrollo</a:t>
            </a:r>
            <a:r>
              <a:rPr b="1" lang="es-MX" sz="1600">
                <a:solidFill>
                  <a:schemeClr val="lt1"/>
                </a:solidFill>
                <a:latin typeface="Work Sans Light"/>
                <a:ea typeface="Work Sans Light"/>
                <a:cs typeface="Work Sans Light"/>
                <a:sym typeface="Work Sans Light"/>
              </a:rPr>
              <a:t> de Software</a:t>
            </a:r>
            <a:endParaRPr/>
          </a:p>
          <a:p>
            <a:pPr indent="0" lvl="0" marL="0" marR="0" rtl="0" algn="ctr">
              <a:spcBef>
                <a:spcPts val="0"/>
              </a:spcBef>
              <a:spcAft>
                <a:spcPts val="0"/>
              </a:spcAft>
              <a:buNone/>
            </a:pPr>
            <a:r>
              <a:rPr b="1" lang="es-MX" sz="1600">
                <a:solidFill>
                  <a:schemeClr val="lt1"/>
                </a:solidFill>
                <a:latin typeface="Work Sans Light"/>
                <a:ea typeface="Work Sans Light"/>
                <a:cs typeface="Work Sans Light"/>
                <a:sym typeface="Work Sans Light"/>
              </a:rPr>
              <a:t>Instructor Albeiro Ramos</a:t>
            </a:r>
            <a:endParaRPr/>
          </a:p>
          <a:p>
            <a:pPr indent="0" lvl="0" marL="0" marR="0" rtl="0" algn="ctr">
              <a:spcBef>
                <a:spcPts val="0"/>
              </a:spcBef>
              <a:spcAft>
                <a:spcPts val="0"/>
              </a:spcAft>
              <a:buNone/>
            </a:pPr>
            <a:r>
              <a:rPr b="1" lang="es-MX" sz="1600">
                <a:solidFill>
                  <a:schemeClr val="lt1"/>
                </a:solidFill>
                <a:latin typeface="Work Sans Light"/>
                <a:ea typeface="Work Sans Light"/>
                <a:cs typeface="Work Sans Light"/>
                <a:sym typeface="Work Sans Light"/>
              </a:rPr>
              <a:t>Bogotá, 30 de Julio de 2025</a:t>
            </a:r>
            <a:endParaRPr b="1" sz="1600">
              <a:solidFill>
                <a:schemeClr val="lt1"/>
              </a:solidFill>
              <a:latin typeface="Work Sans Light"/>
              <a:ea typeface="Work Sans Light"/>
              <a:cs typeface="Work Sans Light"/>
              <a:sym typeface="Work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 name="Shape 115"/>
        <p:cNvGrpSpPr/>
        <p:nvPr/>
      </p:nvGrpSpPr>
      <p:grpSpPr>
        <a:xfrm>
          <a:off x="0" y="0"/>
          <a:ext cx="0" cy="0"/>
          <a:chOff x="0" y="0"/>
          <a:chExt cx="0" cy="0"/>
        </a:xfrm>
      </p:grpSpPr>
      <p:sp>
        <p:nvSpPr>
          <p:cNvPr id="116" name="Google Shape;116;g363988e4161_0_0"/>
          <p:cNvSpPr/>
          <p:nvPr/>
        </p:nvSpPr>
        <p:spPr>
          <a:xfrm>
            <a:off x="498593" y="494977"/>
            <a:ext cx="2940000" cy="347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 name="Google Shape;117;g363988e4161_0_0"/>
          <p:cNvSpPr txBox="1"/>
          <p:nvPr/>
        </p:nvSpPr>
        <p:spPr>
          <a:xfrm>
            <a:off x="498595" y="273824"/>
            <a:ext cx="35148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3600"/>
              <a:buFont typeface="Work Sans Light"/>
              <a:buNone/>
            </a:pPr>
            <a:r>
              <a:rPr lang="es-MX" sz="3600">
                <a:solidFill>
                  <a:srgbClr val="38AA00"/>
                </a:solidFill>
                <a:latin typeface="Work Sans Light"/>
                <a:ea typeface="Work Sans Light"/>
                <a:cs typeface="Work Sans Light"/>
                <a:sym typeface="Work Sans Light"/>
              </a:rPr>
              <a:t>Introducción</a:t>
            </a:r>
            <a:endParaRPr/>
          </a:p>
        </p:txBody>
      </p:sp>
      <p:sp>
        <p:nvSpPr>
          <p:cNvPr id="118" name="Google Shape;118;g363988e4161_0_0"/>
          <p:cNvSpPr txBox="1"/>
          <p:nvPr/>
        </p:nvSpPr>
        <p:spPr>
          <a:xfrm>
            <a:off x="413900" y="1014125"/>
            <a:ext cx="7197600" cy="5695200"/>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1200"/>
              </a:spcBef>
              <a:spcAft>
                <a:spcPts val="0"/>
              </a:spcAft>
              <a:buNone/>
            </a:pPr>
            <a:r>
              <a:rPr lang="es-MX" sz="1600">
                <a:solidFill>
                  <a:schemeClr val="dk1"/>
                </a:solidFill>
                <a:latin typeface="Work Sans Light"/>
                <a:ea typeface="Work Sans Light"/>
                <a:cs typeface="Work Sans Light"/>
                <a:sym typeface="Work Sans Light"/>
              </a:rPr>
              <a:t>Innovation Fusion opera en los sectores industrial y comercial, fabricando y vendiendo calzado y bolsos. Su modelo de negocio se basa en replicar las últimas tendencias de moda. Actualmente, la gestión de pedidos, compras y ventas se realiza de forma manual, lo que genera grandes desafíos para su crecimiento y competitividad en el mercado actual.</a:t>
            </a:r>
            <a:endParaRPr sz="1100">
              <a:solidFill>
                <a:schemeClr val="dk1"/>
              </a:solidFill>
            </a:endParaRPr>
          </a:p>
          <a:p>
            <a:pPr indent="0" lvl="0" marL="0" marR="0" rtl="0" algn="l">
              <a:lnSpc>
                <a:spcPct val="100000"/>
              </a:lnSpc>
              <a:spcBef>
                <a:spcPts val="1200"/>
              </a:spcBef>
              <a:spcAft>
                <a:spcPts val="0"/>
              </a:spcAft>
              <a:buNone/>
            </a:pPr>
            <a:r>
              <a:rPr b="1" lang="es-MX" sz="1600">
                <a:solidFill>
                  <a:schemeClr val="dk1"/>
                </a:solidFill>
                <a:latin typeface="Work Sans"/>
                <a:ea typeface="Work Sans"/>
                <a:cs typeface="Work Sans"/>
                <a:sym typeface="Work Sans"/>
              </a:rPr>
              <a:t>Problemática Central:</a:t>
            </a:r>
            <a:endParaRPr b="1" sz="1600">
              <a:solidFill>
                <a:schemeClr val="dk1"/>
              </a:solidFill>
              <a:latin typeface="Work Sans"/>
              <a:ea typeface="Work Sans"/>
              <a:cs typeface="Work Sans"/>
              <a:sym typeface="Work Sans"/>
            </a:endParaRPr>
          </a:p>
          <a:p>
            <a:pPr indent="0" lvl="0" marL="0" rtl="0" algn="just">
              <a:lnSpc>
                <a:spcPct val="115000"/>
              </a:lnSpc>
              <a:spcBef>
                <a:spcPts val="1200"/>
              </a:spcBef>
              <a:spcAft>
                <a:spcPts val="0"/>
              </a:spcAft>
              <a:buSzPts val="1100"/>
              <a:buNone/>
            </a:pPr>
            <a:r>
              <a:rPr lang="es-MX" sz="1600">
                <a:solidFill>
                  <a:schemeClr val="dk1"/>
                </a:solidFill>
                <a:latin typeface="Work Sans Light"/>
                <a:ea typeface="Work Sans Light"/>
                <a:cs typeface="Work Sans Light"/>
                <a:sym typeface="Work Sans Light"/>
              </a:rPr>
              <a:t>La principal dificultad de Innovation Fusion es la falta de una plataforma digital. Esto limita severamente su visibilidad y capacidad para atraer nuevos clientes, poniéndola en desventaja. El manejo manual de sus procesos operativos clave crea ineficiencias que dificultan enormemente la escalabilidad del negocio.</a:t>
            </a:r>
            <a:endParaRPr sz="1600">
              <a:solidFill>
                <a:schemeClr val="dk1"/>
              </a:solidFill>
              <a:latin typeface="Work Sans Light"/>
              <a:ea typeface="Work Sans Light"/>
              <a:cs typeface="Work Sans Light"/>
              <a:sym typeface="Work Sans Light"/>
            </a:endParaRPr>
          </a:p>
          <a:p>
            <a:pPr indent="0" lvl="0" marL="0" marR="0" rtl="0" algn="l">
              <a:lnSpc>
                <a:spcPct val="100000"/>
              </a:lnSpc>
              <a:spcBef>
                <a:spcPts val="1200"/>
              </a:spcBef>
              <a:spcAft>
                <a:spcPts val="0"/>
              </a:spcAft>
              <a:buNone/>
            </a:pPr>
            <a:r>
              <a:rPr b="1" lang="es-MX" sz="1600">
                <a:solidFill>
                  <a:schemeClr val="dk1"/>
                </a:solidFill>
                <a:latin typeface="Work Sans"/>
                <a:ea typeface="Work Sans"/>
                <a:cs typeface="Work Sans"/>
                <a:sym typeface="Work Sans"/>
              </a:rPr>
              <a:t>Objetivos del Proyecto:</a:t>
            </a:r>
            <a:endParaRPr b="1" sz="1600">
              <a:solidFill>
                <a:schemeClr val="dk1"/>
              </a:solidFill>
              <a:latin typeface="Work Sans"/>
              <a:ea typeface="Work Sans"/>
              <a:cs typeface="Work Sans"/>
              <a:sym typeface="Work Sans"/>
            </a:endParaRPr>
          </a:p>
          <a:p>
            <a:pPr indent="0" lvl="0" marL="0" marR="0" rtl="0" algn="just">
              <a:lnSpc>
                <a:spcPct val="115000"/>
              </a:lnSpc>
              <a:spcBef>
                <a:spcPts val="1200"/>
              </a:spcBef>
              <a:spcAft>
                <a:spcPts val="1200"/>
              </a:spcAft>
              <a:buNone/>
            </a:pPr>
            <a:r>
              <a:rPr lang="es-MX" sz="1600">
                <a:solidFill>
                  <a:schemeClr val="dk1"/>
                </a:solidFill>
                <a:latin typeface="Work Sans Light"/>
                <a:ea typeface="Work Sans Light"/>
                <a:cs typeface="Work Sans Light"/>
                <a:sym typeface="Work Sans Light"/>
              </a:rPr>
              <a:t>El objetivo general es desarrollar e implementar un Sistema de Información Web para Innovation Fusion. Este sistema facilitará la compra de calzado y bolsos de forma segura y eficiente. Los objetivos específicos incluyen gestionar usuarios, el catálogo de productos, el carrito de compras, los pagos, las promociones, las reseñas y la administración de descuentos.</a:t>
            </a:r>
            <a:endParaRPr sz="1600">
              <a:solidFill>
                <a:schemeClr val="dk1"/>
              </a:solidFill>
              <a:latin typeface="Work Sans Light"/>
              <a:ea typeface="Work Sans Light"/>
              <a:cs typeface="Work Sans Light"/>
              <a:sym typeface="Work Sans Light"/>
            </a:endParaRPr>
          </a:p>
        </p:txBody>
      </p:sp>
      <p:pic>
        <p:nvPicPr>
          <p:cNvPr id="119" name="Google Shape;119;g363988e4161_0_0"/>
          <p:cNvPicPr preferRelativeResize="0"/>
          <p:nvPr/>
        </p:nvPicPr>
        <p:blipFill>
          <a:blip r:embed="rId4">
            <a:alphaModFix/>
          </a:blip>
          <a:stretch>
            <a:fillRect/>
          </a:stretch>
        </p:blipFill>
        <p:spPr>
          <a:xfrm>
            <a:off x="7897404" y="0"/>
            <a:ext cx="4294595" cy="6858000"/>
          </a:xfrm>
          <a:prstGeom prst="rect">
            <a:avLst/>
          </a:prstGeom>
          <a:noFill/>
          <a:ln>
            <a:noFill/>
          </a:ln>
        </p:spPr>
      </p:pic>
      <p:pic>
        <p:nvPicPr>
          <p:cNvPr id="120" name="Google Shape;120;g363988e4161_0_0"/>
          <p:cNvPicPr preferRelativeResize="0"/>
          <p:nvPr/>
        </p:nvPicPr>
        <p:blipFill>
          <a:blip r:embed="rId5">
            <a:alphaModFix/>
          </a:blip>
          <a:stretch>
            <a:fillRect/>
          </a:stretch>
        </p:blipFill>
        <p:spPr>
          <a:xfrm>
            <a:off x="7912585" y="0"/>
            <a:ext cx="4264231"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 name="Shape 124"/>
        <p:cNvGrpSpPr/>
        <p:nvPr/>
      </p:nvGrpSpPr>
      <p:grpSpPr>
        <a:xfrm>
          <a:off x="0" y="0"/>
          <a:ext cx="0" cy="0"/>
          <a:chOff x="0" y="0"/>
          <a:chExt cx="0" cy="0"/>
        </a:xfrm>
      </p:grpSpPr>
      <p:sp>
        <p:nvSpPr>
          <p:cNvPr id="125" name="Google Shape;125;g363988e4161_0_24"/>
          <p:cNvSpPr/>
          <p:nvPr/>
        </p:nvSpPr>
        <p:spPr>
          <a:xfrm>
            <a:off x="1786193" y="549352"/>
            <a:ext cx="2940000" cy="347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 name="Google Shape;126;g363988e4161_0_24"/>
          <p:cNvSpPr txBox="1"/>
          <p:nvPr/>
        </p:nvSpPr>
        <p:spPr>
          <a:xfrm>
            <a:off x="1786195" y="219949"/>
            <a:ext cx="35148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3600"/>
              <a:buFont typeface="Work Sans Light"/>
              <a:buNone/>
            </a:pPr>
            <a:r>
              <a:rPr lang="es-MX" sz="3600">
                <a:solidFill>
                  <a:srgbClr val="38AA00"/>
                </a:solidFill>
                <a:latin typeface="Work Sans Light"/>
                <a:ea typeface="Work Sans Light"/>
                <a:cs typeface="Work Sans Light"/>
                <a:sym typeface="Work Sans Light"/>
              </a:rPr>
              <a:t>Introducción</a:t>
            </a:r>
            <a:endParaRPr/>
          </a:p>
        </p:txBody>
      </p:sp>
      <p:sp>
        <p:nvSpPr>
          <p:cNvPr id="127" name="Google Shape;127;g363988e4161_0_24"/>
          <p:cNvSpPr txBox="1"/>
          <p:nvPr/>
        </p:nvSpPr>
        <p:spPr>
          <a:xfrm>
            <a:off x="1786200" y="896450"/>
            <a:ext cx="8619600" cy="56574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200"/>
              </a:spcBef>
              <a:spcAft>
                <a:spcPts val="0"/>
              </a:spcAft>
              <a:buNone/>
            </a:pPr>
            <a:r>
              <a:rPr b="1" lang="es-MX" sz="1600">
                <a:solidFill>
                  <a:schemeClr val="dk1"/>
                </a:solidFill>
                <a:latin typeface="Work Sans"/>
                <a:ea typeface="Work Sans"/>
                <a:cs typeface="Work Sans"/>
                <a:sym typeface="Work Sans"/>
              </a:rPr>
              <a:t>Justificación del Proyecto</a:t>
            </a:r>
            <a:endParaRPr b="1" sz="1600">
              <a:solidFill>
                <a:schemeClr val="dk1"/>
              </a:solidFill>
              <a:latin typeface="Work Sans"/>
              <a:ea typeface="Work Sans"/>
              <a:cs typeface="Work Sans"/>
              <a:sym typeface="Work Sans"/>
            </a:endParaRPr>
          </a:p>
          <a:p>
            <a:pPr indent="0" lvl="0" marL="0" marR="0" rtl="0" algn="just">
              <a:lnSpc>
                <a:spcPct val="115000"/>
              </a:lnSpc>
              <a:spcBef>
                <a:spcPts val="1200"/>
              </a:spcBef>
              <a:spcAft>
                <a:spcPts val="0"/>
              </a:spcAft>
              <a:buNone/>
            </a:pPr>
            <a:r>
              <a:rPr lang="es-MX" sz="1600">
                <a:solidFill>
                  <a:schemeClr val="dk1"/>
                </a:solidFill>
                <a:latin typeface="Work Sans Light"/>
                <a:ea typeface="Work Sans Light"/>
                <a:cs typeface="Work Sans Light"/>
                <a:sym typeface="Work Sans Light"/>
              </a:rPr>
              <a:t>Este proyecto es crucial porque Innovation Fusion necesita modernizarse y digitalizar sus operaciones. Esto aumentará su visibilidad en el mercado, mejorará la eficiencia de sus procesos manuales y ofrecerá una experiencia de compra superior y moderna. La digitalización es esencial para su crecimiento y competitividad.</a:t>
            </a:r>
            <a:endParaRPr sz="1600">
              <a:solidFill>
                <a:schemeClr val="dk1"/>
              </a:solidFill>
              <a:latin typeface="Work Sans Light"/>
              <a:ea typeface="Work Sans Light"/>
              <a:cs typeface="Work Sans Light"/>
              <a:sym typeface="Work Sans Light"/>
            </a:endParaRPr>
          </a:p>
          <a:p>
            <a:pPr indent="0" lvl="0" marL="0" marR="0" rtl="0" algn="l">
              <a:lnSpc>
                <a:spcPct val="115000"/>
              </a:lnSpc>
              <a:spcBef>
                <a:spcPts val="1200"/>
              </a:spcBef>
              <a:spcAft>
                <a:spcPts val="0"/>
              </a:spcAft>
              <a:buNone/>
            </a:pPr>
            <a:r>
              <a:rPr b="1" lang="es-MX" sz="1600">
                <a:solidFill>
                  <a:schemeClr val="dk1"/>
                </a:solidFill>
                <a:latin typeface="Work Sans"/>
                <a:ea typeface="Work Sans"/>
                <a:cs typeface="Work Sans"/>
                <a:sym typeface="Work Sans"/>
              </a:rPr>
              <a:t>Alcance del Proyecto</a:t>
            </a:r>
            <a:endParaRPr b="1" sz="1600">
              <a:solidFill>
                <a:schemeClr val="dk1"/>
              </a:solidFill>
              <a:latin typeface="Work Sans"/>
              <a:ea typeface="Work Sans"/>
              <a:cs typeface="Work Sans"/>
              <a:sym typeface="Work Sans"/>
            </a:endParaRPr>
          </a:p>
          <a:p>
            <a:pPr indent="0" lvl="0" marL="0" marR="0" rtl="0" algn="just">
              <a:lnSpc>
                <a:spcPct val="115000"/>
              </a:lnSpc>
              <a:spcBef>
                <a:spcPts val="1200"/>
              </a:spcBef>
              <a:spcAft>
                <a:spcPts val="0"/>
              </a:spcAft>
              <a:buNone/>
            </a:pPr>
            <a:r>
              <a:rPr lang="es-MX" sz="1600">
                <a:solidFill>
                  <a:schemeClr val="dk1"/>
                </a:solidFill>
                <a:latin typeface="Work Sans Light"/>
                <a:ea typeface="Work Sans Light"/>
                <a:cs typeface="Work Sans Light"/>
                <a:sym typeface="Work Sans Light"/>
              </a:rPr>
              <a:t>El sistema abarcará el desarrollo de una aplicación web integral. Incluirá funcionalidades de comercio electrónico y administración completa de usuarios (clientes y administradores). También un catálogo interactivo, un proceso de compra automatizado, administración de inventario, implementación de promociones y reseñas, y generación de reportes para análisis de datos.</a:t>
            </a:r>
            <a:endParaRPr sz="1600">
              <a:solidFill>
                <a:schemeClr val="dk1"/>
              </a:solidFill>
              <a:latin typeface="Work Sans Light"/>
              <a:ea typeface="Work Sans Light"/>
              <a:cs typeface="Work Sans Light"/>
              <a:sym typeface="Work Sans Light"/>
            </a:endParaRPr>
          </a:p>
          <a:p>
            <a:pPr indent="0" lvl="0" marL="0" marR="0" rtl="0" algn="l">
              <a:lnSpc>
                <a:spcPct val="115000"/>
              </a:lnSpc>
              <a:spcBef>
                <a:spcPts val="1200"/>
              </a:spcBef>
              <a:spcAft>
                <a:spcPts val="0"/>
              </a:spcAft>
              <a:buNone/>
            </a:pPr>
            <a:r>
              <a:rPr b="1" lang="es-MX" sz="1700">
                <a:solidFill>
                  <a:schemeClr val="dk1"/>
                </a:solidFill>
              </a:rPr>
              <a:t> </a:t>
            </a:r>
            <a:r>
              <a:rPr b="1" lang="es-MX" sz="1600">
                <a:solidFill>
                  <a:schemeClr val="dk1"/>
                </a:solidFill>
                <a:latin typeface="Work Sans"/>
                <a:ea typeface="Work Sans"/>
                <a:cs typeface="Work Sans"/>
                <a:sym typeface="Work Sans"/>
              </a:rPr>
              <a:t>Delimitación del Proyecto</a:t>
            </a:r>
            <a:endParaRPr b="1" sz="1600">
              <a:solidFill>
                <a:schemeClr val="dk1"/>
              </a:solidFill>
              <a:latin typeface="Work Sans"/>
              <a:ea typeface="Work Sans"/>
              <a:cs typeface="Work Sans"/>
              <a:sym typeface="Work Sans"/>
            </a:endParaRPr>
          </a:p>
          <a:p>
            <a:pPr indent="0" lvl="0" marL="0" marR="0" rtl="0" algn="just">
              <a:lnSpc>
                <a:spcPct val="115000"/>
              </a:lnSpc>
              <a:spcBef>
                <a:spcPts val="1200"/>
              </a:spcBef>
              <a:spcAft>
                <a:spcPts val="1200"/>
              </a:spcAft>
              <a:buNone/>
            </a:pPr>
            <a:r>
              <a:rPr lang="es-MX" sz="1600">
                <a:solidFill>
                  <a:schemeClr val="dk1"/>
                </a:solidFill>
                <a:latin typeface="Work Sans Light"/>
                <a:ea typeface="Work Sans Light"/>
                <a:cs typeface="Work Sans Light"/>
                <a:sym typeface="Work Sans Light"/>
              </a:rPr>
              <a:t>El sistema se centrará en la interfaz web para la interacción con clientes y la gestión administrativa de ventas e inventario. No automatizará procesos físicos de manufactura (corte, cosido, pegado) ni la subcontratación de modelaje. La logística de envíos y devoluciones se gestionará a nivel de sistema, pero la operación física seguirá a cargo de terceros.</a:t>
            </a:r>
            <a:endParaRPr sz="1600">
              <a:solidFill>
                <a:schemeClr val="dk1"/>
              </a:solidFill>
              <a:latin typeface="Work Sans Light"/>
              <a:ea typeface="Work Sans Light"/>
              <a:cs typeface="Work Sans Light"/>
              <a:sym typeface="Work Sans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 name="Shape 131"/>
        <p:cNvGrpSpPr/>
        <p:nvPr/>
      </p:nvGrpSpPr>
      <p:grpSpPr>
        <a:xfrm>
          <a:off x="0" y="0"/>
          <a:ext cx="0" cy="0"/>
          <a:chOff x="0" y="0"/>
          <a:chExt cx="0" cy="0"/>
        </a:xfrm>
      </p:grpSpPr>
      <p:sp>
        <p:nvSpPr>
          <p:cNvPr id="132" name="Google Shape;132;p4"/>
          <p:cNvSpPr txBox="1"/>
          <p:nvPr/>
        </p:nvSpPr>
        <p:spPr>
          <a:xfrm>
            <a:off x="456236" y="416689"/>
            <a:ext cx="10515600" cy="7415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Work Sans Medium"/>
              <a:buNone/>
            </a:pPr>
            <a:r>
              <a:rPr lang="es-MX" sz="4400">
                <a:solidFill>
                  <a:schemeClr val="lt1"/>
                </a:solidFill>
                <a:latin typeface="Work Sans Medium"/>
                <a:ea typeface="Work Sans Medium"/>
                <a:cs typeface="Work Sans Medium"/>
                <a:sym typeface="Work Sans Medium"/>
              </a:rPr>
              <a:t>Nombre del Proyecto</a:t>
            </a:r>
            <a:endParaRPr/>
          </a:p>
        </p:txBody>
      </p:sp>
      <p:sp>
        <p:nvSpPr>
          <p:cNvPr id="133" name="Google Shape;133;p4"/>
          <p:cNvSpPr txBox="1"/>
          <p:nvPr/>
        </p:nvSpPr>
        <p:spPr>
          <a:xfrm>
            <a:off x="6653014" y="2489547"/>
            <a:ext cx="4547400" cy="3540300"/>
          </a:xfrm>
          <a:prstGeom prst="rect">
            <a:avLst/>
          </a:prstGeom>
          <a:noFill/>
          <a:ln>
            <a:noFill/>
          </a:ln>
        </p:spPr>
        <p:txBody>
          <a:bodyPr anchorCtr="0" anchor="t" bIns="45700" lIns="91425" spcFirstLastPara="1" rIns="91425" wrap="square" tIns="45700">
            <a:spAutoFit/>
          </a:bodyPr>
          <a:lstStyle/>
          <a:p>
            <a:pPr indent="-431800" lvl="0" marL="457200" marR="0" rtl="0" algn="l">
              <a:spcBef>
                <a:spcPts val="0"/>
              </a:spcBef>
              <a:spcAft>
                <a:spcPts val="0"/>
              </a:spcAft>
              <a:buClr>
                <a:schemeClr val="dk1"/>
              </a:buClr>
              <a:buSzPts val="3200"/>
              <a:buFont typeface="Work Sans Light"/>
              <a:buAutoNum type="arabicPeriod"/>
            </a:pPr>
            <a:r>
              <a:rPr b="1" lang="es-MX" sz="3200">
                <a:solidFill>
                  <a:schemeClr val="dk1"/>
                </a:solidFill>
                <a:latin typeface="Work Sans Light"/>
                <a:ea typeface="Work Sans Light"/>
                <a:cs typeface="Work Sans Light"/>
                <a:sym typeface="Work Sans Light"/>
              </a:rPr>
              <a:t>Problema</a:t>
            </a:r>
            <a:endParaRPr/>
          </a:p>
          <a:p>
            <a:pPr indent="-431800" lvl="0" marL="457200" marR="0" rtl="0" algn="l">
              <a:spcBef>
                <a:spcPts val="0"/>
              </a:spcBef>
              <a:spcAft>
                <a:spcPts val="0"/>
              </a:spcAft>
              <a:buClr>
                <a:schemeClr val="dk1"/>
              </a:buClr>
              <a:buSzPts val="3200"/>
              <a:buFont typeface="Work Sans Light"/>
              <a:buAutoNum type="arabicPeriod"/>
            </a:pPr>
            <a:r>
              <a:rPr b="1" lang="es-MX" sz="3200">
                <a:solidFill>
                  <a:schemeClr val="dk1"/>
                </a:solidFill>
                <a:latin typeface="Work Sans Light"/>
                <a:ea typeface="Work Sans Light"/>
                <a:cs typeface="Work Sans Light"/>
                <a:sym typeface="Work Sans Light"/>
              </a:rPr>
              <a:t>Objetivos</a:t>
            </a:r>
            <a:endParaRPr/>
          </a:p>
          <a:p>
            <a:pPr indent="-431800" lvl="0" marL="457200" marR="0" rtl="0" algn="l">
              <a:spcBef>
                <a:spcPts val="0"/>
              </a:spcBef>
              <a:spcAft>
                <a:spcPts val="0"/>
              </a:spcAft>
              <a:buClr>
                <a:schemeClr val="dk1"/>
              </a:buClr>
              <a:buSzPts val="3200"/>
              <a:buFont typeface="Work Sans Light"/>
              <a:buAutoNum type="arabicPeriod"/>
            </a:pPr>
            <a:r>
              <a:rPr b="1" lang="es-MX" sz="3200">
                <a:solidFill>
                  <a:schemeClr val="dk1"/>
                </a:solidFill>
                <a:latin typeface="Work Sans Light"/>
                <a:ea typeface="Work Sans Light"/>
                <a:cs typeface="Work Sans Light"/>
                <a:sym typeface="Work Sans Light"/>
              </a:rPr>
              <a:t>Justificación</a:t>
            </a:r>
            <a:endParaRPr/>
          </a:p>
          <a:p>
            <a:pPr indent="-431800" lvl="0" marL="457200" marR="0" rtl="0" algn="l">
              <a:spcBef>
                <a:spcPts val="0"/>
              </a:spcBef>
              <a:spcAft>
                <a:spcPts val="0"/>
              </a:spcAft>
              <a:buClr>
                <a:schemeClr val="dk1"/>
              </a:buClr>
              <a:buSzPts val="3200"/>
              <a:buFont typeface="Work Sans Light"/>
              <a:buAutoNum type="arabicPeriod"/>
            </a:pPr>
            <a:r>
              <a:rPr b="1" lang="es-MX" sz="3200">
                <a:solidFill>
                  <a:schemeClr val="dk1"/>
                </a:solidFill>
                <a:latin typeface="Work Sans Light"/>
                <a:ea typeface="Work Sans Light"/>
                <a:cs typeface="Work Sans Light"/>
                <a:sym typeface="Work Sans Light"/>
              </a:rPr>
              <a:t>Alcance</a:t>
            </a:r>
            <a:endParaRPr/>
          </a:p>
          <a:p>
            <a:pPr indent="-431800" lvl="0" marL="457200" marR="0" rtl="0" algn="l">
              <a:spcBef>
                <a:spcPts val="0"/>
              </a:spcBef>
              <a:spcAft>
                <a:spcPts val="0"/>
              </a:spcAft>
              <a:buClr>
                <a:schemeClr val="dk1"/>
              </a:buClr>
              <a:buSzPts val="3200"/>
              <a:buFont typeface="Work Sans Light"/>
              <a:buAutoNum type="arabicPeriod"/>
            </a:pPr>
            <a:r>
              <a:rPr b="1" lang="es-MX" sz="3200">
                <a:solidFill>
                  <a:schemeClr val="dk1"/>
                </a:solidFill>
                <a:latin typeface="Work Sans Light"/>
                <a:ea typeface="Work Sans Light"/>
                <a:cs typeface="Work Sans Light"/>
                <a:sym typeface="Work Sans Light"/>
              </a:rPr>
              <a:t>Delimitación</a:t>
            </a:r>
            <a:endParaRPr/>
          </a:p>
          <a:p>
            <a:pPr indent="-431800" lvl="0" marL="457200" marR="0" rtl="0" algn="l">
              <a:spcBef>
                <a:spcPts val="0"/>
              </a:spcBef>
              <a:spcAft>
                <a:spcPts val="0"/>
              </a:spcAft>
              <a:buClr>
                <a:schemeClr val="dk1"/>
              </a:buClr>
              <a:buSzPts val="3200"/>
              <a:buFont typeface="Work Sans Light"/>
              <a:buAutoNum type="arabicPeriod"/>
            </a:pPr>
            <a:r>
              <a:rPr b="1" lang="es-MX" sz="3200">
                <a:solidFill>
                  <a:schemeClr val="dk1"/>
                </a:solidFill>
                <a:latin typeface="Work Sans Light"/>
                <a:ea typeface="Work Sans Light"/>
                <a:cs typeface="Work Sans Light"/>
                <a:sym typeface="Work Sans Light"/>
              </a:rPr>
              <a:t>Entregables Trimestre</a:t>
            </a:r>
            <a:endParaRPr/>
          </a:p>
        </p:txBody>
      </p:sp>
      <p:pic>
        <p:nvPicPr>
          <p:cNvPr id="134" name="Google Shape;134;p4"/>
          <p:cNvPicPr preferRelativeResize="0"/>
          <p:nvPr/>
        </p:nvPicPr>
        <p:blipFill>
          <a:blip r:embed="rId4">
            <a:alphaModFix/>
          </a:blip>
          <a:stretch>
            <a:fillRect/>
          </a:stretch>
        </p:blipFill>
        <p:spPr>
          <a:xfrm>
            <a:off x="3573672" y="2820965"/>
            <a:ext cx="2251475" cy="2168075"/>
          </a:xfrm>
          <a:prstGeom prst="rect">
            <a:avLst/>
          </a:prstGeom>
          <a:noFill/>
          <a:ln>
            <a:noFill/>
          </a:ln>
        </p:spPr>
      </p:pic>
      <p:pic>
        <p:nvPicPr>
          <p:cNvPr id="135" name="Google Shape;135;p4" title="Imagen_de_WhatsApp_2025-07-31_a_las_13.28.26_244e58d2-removebg-preview (1).png"/>
          <p:cNvPicPr preferRelativeResize="0"/>
          <p:nvPr/>
        </p:nvPicPr>
        <p:blipFill>
          <a:blip r:embed="rId5">
            <a:alphaModFix/>
          </a:blip>
          <a:stretch>
            <a:fillRect/>
          </a:stretch>
        </p:blipFill>
        <p:spPr>
          <a:xfrm>
            <a:off x="645925" y="2319150"/>
            <a:ext cx="3171725" cy="3171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36393dac501_0_0"/>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Problema</a:t>
            </a:r>
            <a:endParaRPr/>
          </a:p>
        </p:txBody>
      </p:sp>
      <p:sp>
        <p:nvSpPr>
          <p:cNvPr id="141" name="Google Shape;141;g36393dac501_0_0"/>
          <p:cNvSpPr txBox="1"/>
          <p:nvPr/>
        </p:nvSpPr>
        <p:spPr>
          <a:xfrm>
            <a:off x="372353" y="1667521"/>
            <a:ext cx="11447400" cy="424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600">
                <a:solidFill>
                  <a:schemeClr val="dk1"/>
                </a:solidFill>
                <a:latin typeface="Work Sans Light"/>
                <a:ea typeface="Work Sans Light"/>
                <a:cs typeface="Work Sans Light"/>
                <a:sym typeface="Work Sans Light"/>
              </a:rPr>
              <a:t>Innovation Fusion es una empresa ubicada en </a:t>
            </a:r>
            <a:r>
              <a:rPr lang="es-MX" sz="1600">
                <a:solidFill>
                  <a:schemeClr val="dk1"/>
                </a:solidFill>
                <a:latin typeface="Work Sans Light"/>
                <a:ea typeface="Work Sans Light"/>
                <a:cs typeface="Work Sans Light"/>
                <a:sym typeface="Work Sans Light"/>
              </a:rPr>
              <a:t>Bogotá</a:t>
            </a:r>
            <a:r>
              <a:rPr lang="es-MX" sz="1600">
                <a:solidFill>
                  <a:schemeClr val="dk1"/>
                </a:solidFill>
                <a:latin typeface="Work Sans Light"/>
                <a:ea typeface="Work Sans Light"/>
                <a:cs typeface="Work Sans Light"/>
                <a:sym typeface="Work Sans Light"/>
              </a:rPr>
              <a:t> dedicada a la </a:t>
            </a:r>
            <a:r>
              <a:rPr lang="es-MX" sz="1600">
                <a:solidFill>
                  <a:schemeClr val="dk1"/>
                </a:solidFill>
                <a:latin typeface="Work Sans Light"/>
                <a:ea typeface="Work Sans Light"/>
                <a:cs typeface="Work Sans Light"/>
                <a:sym typeface="Work Sans Light"/>
              </a:rPr>
              <a:t>fabricación</a:t>
            </a:r>
            <a:r>
              <a:rPr lang="es-MX" sz="1600">
                <a:solidFill>
                  <a:schemeClr val="dk1"/>
                </a:solidFill>
                <a:latin typeface="Work Sans Light"/>
                <a:ea typeface="Work Sans Light"/>
                <a:cs typeface="Work Sans Light"/>
                <a:sym typeface="Work Sans Light"/>
              </a:rPr>
              <a:t> y venta de calzado y bolsos.</a:t>
            </a:r>
            <a:r>
              <a:rPr lang="es-MX" sz="1600">
                <a:solidFill>
                  <a:schemeClr val="dk1"/>
                </a:solidFill>
                <a:latin typeface="Work Sans Light"/>
                <a:ea typeface="Work Sans Light"/>
                <a:cs typeface="Work Sans Light"/>
                <a:sym typeface="Work Sans Light"/>
              </a:rPr>
              <a:t> </a:t>
            </a:r>
            <a:endParaRPr sz="1600">
              <a:solidFill>
                <a:schemeClr val="dk1"/>
              </a:solidFill>
              <a:latin typeface="Work Sans Light"/>
              <a:ea typeface="Work Sans Light"/>
              <a:cs typeface="Work Sans Light"/>
              <a:sym typeface="Work Sans Light"/>
            </a:endParaRPr>
          </a:p>
          <a:p>
            <a:pPr indent="0" lvl="0" marL="0" marR="0" rtl="0" algn="l">
              <a:spcBef>
                <a:spcPts val="0"/>
              </a:spcBef>
              <a:spcAft>
                <a:spcPts val="0"/>
              </a:spcAft>
              <a:buNone/>
            </a:pPr>
            <a:r>
              <a:t/>
            </a:r>
            <a:endParaRPr sz="1600">
              <a:solidFill>
                <a:schemeClr val="dk1"/>
              </a:solidFill>
              <a:latin typeface="Work Sans Light"/>
              <a:ea typeface="Work Sans Light"/>
              <a:cs typeface="Work Sans Light"/>
              <a:sym typeface="Work Sans Light"/>
            </a:endParaRPr>
          </a:p>
          <a:p>
            <a:pPr indent="0" lvl="0" marL="0" rtl="0" algn="l">
              <a:spcBef>
                <a:spcPts val="0"/>
              </a:spcBef>
              <a:spcAft>
                <a:spcPts val="0"/>
              </a:spcAft>
              <a:buNone/>
            </a:pPr>
            <a:r>
              <a:rPr lang="es-MX" sz="1600">
                <a:solidFill>
                  <a:schemeClr val="dk1"/>
                </a:solidFill>
                <a:latin typeface="Work Sans Light"/>
                <a:ea typeface="Work Sans Light"/>
                <a:cs typeface="Work Sans Light"/>
                <a:sym typeface="Work Sans Light"/>
              </a:rPr>
              <a:t>Su modelo de negocio se basa en el proceso de la manufactura de los insumos, el proceso de la comercialización del producto, y el proceso de la facturación manual</a:t>
            </a:r>
            <a:endParaRPr sz="1600">
              <a:solidFill>
                <a:schemeClr val="dk1"/>
              </a:solidFill>
              <a:latin typeface="Work Sans Light"/>
              <a:ea typeface="Work Sans Light"/>
              <a:cs typeface="Work Sans Light"/>
              <a:sym typeface="Work Sans Light"/>
            </a:endParaRPr>
          </a:p>
          <a:p>
            <a:pPr indent="0" lvl="0" marL="0" marR="0" rtl="0" algn="l">
              <a:spcBef>
                <a:spcPts val="0"/>
              </a:spcBef>
              <a:spcAft>
                <a:spcPts val="0"/>
              </a:spcAft>
              <a:buNone/>
            </a:pPr>
            <a:r>
              <a:t/>
            </a:r>
            <a:endParaRPr sz="1600">
              <a:solidFill>
                <a:schemeClr val="dk1"/>
              </a:solidFill>
              <a:latin typeface="Work Sans Light"/>
              <a:ea typeface="Work Sans Light"/>
              <a:cs typeface="Work Sans Light"/>
              <a:sym typeface="Work Sans Light"/>
            </a:endParaRPr>
          </a:p>
          <a:p>
            <a:pPr indent="0" lvl="0" marL="0" marR="0" rtl="0" algn="l">
              <a:spcBef>
                <a:spcPts val="0"/>
              </a:spcBef>
              <a:spcAft>
                <a:spcPts val="0"/>
              </a:spcAft>
              <a:buClr>
                <a:schemeClr val="dk1"/>
              </a:buClr>
              <a:buSzPts val="1600"/>
              <a:buFont typeface="Arial"/>
              <a:buNone/>
            </a:pPr>
            <a:r>
              <a:rPr lang="es-MX" sz="1600">
                <a:solidFill>
                  <a:schemeClr val="dk1"/>
                </a:solidFill>
                <a:latin typeface="Work Sans Light"/>
                <a:ea typeface="Work Sans Light"/>
                <a:cs typeface="Work Sans Light"/>
                <a:sym typeface="Work Sans Light"/>
              </a:rPr>
              <a:t>Se utilizaron </a:t>
            </a:r>
            <a:r>
              <a:rPr lang="es-MX" sz="1600">
                <a:solidFill>
                  <a:schemeClr val="dk1"/>
                </a:solidFill>
                <a:latin typeface="Work Sans Light"/>
                <a:ea typeface="Work Sans Light"/>
                <a:cs typeface="Work Sans Light"/>
                <a:sym typeface="Work Sans Light"/>
              </a:rPr>
              <a:t>técnicas</a:t>
            </a:r>
            <a:r>
              <a:rPr lang="es-MX" sz="1600">
                <a:solidFill>
                  <a:schemeClr val="dk1"/>
                </a:solidFill>
                <a:latin typeface="Work Sans Light"/>
                <a:ea typeface="Work Sans Light"/>
                <a:cs typeface="Work Sans Light"/>
                <a:sym typeface="Work Sans Light"/>
              </a:rPr>
              <a:t> de </a:t>
            </a:r>
            <a:r>
              <a:rPr lang="es-MX" sz="1600">
                <a:solidFill>
                  <a:schemeClr val="dk1"/>
                </a:solidFill>
                <a:latin typeface="Work Sans Light"/>
                <a:ea typeface="Work Sans Light"/>
                <a:cs typeface="Work Sans Light"/>
                <a:sym typeface="Work Sans Light"/>
              </a:rPr>
              <a:t>recolección</a:t>
            </a:r>
            <a:r>
              <a:rPr lang="es-MX" sz="1600">
                <a:solidFill>
                  <a:schemeClr val="dk1"/>
                </a:solidFill>
                <a:latin typeface="Work Sans Light"/>
                <a:ea typeface="Work Sans Light"/>
                <a:cs typeface="Work Sans Light"/>
                <a:sym typeface="Work Sans Light"/>
              </a:rPr>
              <a:t> de datos como lo fueron: la encuesta, </a:t>
            </a:r>
            <a:r>
              <a:rPr lang="es-MX" sz="1600">
                <a:solidFill>
                  <a:schemeClr val="dk1"/>
                </a:solidFill>
                <a:latin typeface="Work Sans Light"/>
                <a:ea typeface="Work Sans Light"/>
                <a:cs typeface="Work Sans Light"/>
                <a:sym typeface="Work Sans Light"/>
              </a:rPr>
              <a:t>la entrevista, </a:t>
            </a:r>
            <a:r>
              <a:rPr lang="es-MX" sz="1600">
                <a:solidFill>
                  <a:schemeClr val="dk1"/>
                </a:solidFill>
                <a:latin typeface="Work Sans Light"/>
                <a:ea typeface="Work Sans Light"/>
                <a:cs typeface="Work Sans Light"/>
                <a:sym typeface="Work Sans Light"/>
              </a:rPr>
              <a:t>el </a:t>
            </a:r>
            <a:r>
              <a:rPr lang="es-MX" sz="1600">
                <a:solidFill>
                  <a:schemeClr val="dk1"/>
                </a:solidFill>
                <a:latin typeface="Work Sans Light"/>
                <a:ea typeface="Work Sans Light"/>
                <a:cs typeface="Work Sans Light"/>
                <a:sym typeface="Work Sans Light"/>
              </a:rPr>
              <a:t>análisis</a:t>
            </a:r>
            <a:r>
              <a:rPr lang="es-MX" sz="1600">
                <a:solidFill>
                  <a:schemeClr val="dk1"/>
                </a:solidFill>
                <a:latin typeface="Work Sans Light"/>
                <a:ea typeface="Work Sans Light"/>
                <a:cs typeface="Work Sans Light"/>
                <a:sym typeface="Work Sans Light"/>
              </a:rPr>
              <a:t> de la competencia.</a:t>
            </a:r>
            <a:endParaRPr sz="1600">
              <a:solidFill>
                <a:schemeClr val="dk1"/>
              </a:solidFill>
              <a:latin typeface="Work Sans Light"/>
              <a:ea typeface="Work Sans Light"/>
              <a:cs typeface="Work Sans Light"/>
              <a:sym typeface="Work Sans Light"/>
            </a:endParaRPr>
          </a:p>
          <a:p>
            <a:pPr indent="0" lvl="0" marL="0" marR="0" rtl="0" algn="l">
              <a:spcBef>
                <a:spcPts val="0"/>
              </a:spcBef>
              <a:spcAft>
                <a:spcPts val="0"/>
              </a:spcAft>
              <a:buClr>
                <a:schemeClr val="dk1"/>
              </a:buClr>
              <a:buSzPts val="1600"/>
              <a:buFont typeface="Arial"/>
              <a:buNone/>
            </a:pPr>
            <a:r>
              <a:rPr lang="es-MX" sz="1600">
                <a:solidFill>
                  <a:schemeClr val="dk1"/>
                </a:solidFill>
                <a:latin typeface="Work Sans Light"/>
                <a:ea typeface="Work Sans Light"/>
                <a:cs typeface="Work Sans Light"/>
                <a:sym typeface="Work Sans Light"/>
              </a:rPr>
              <a:t>En la encuesta se </a:t>
            </a:r>
            <a:r>
              <a:rPr lang="es-MX" sz="1600">
                <a:solidFill>
                  <a:schemeClr val="dk1"/>
                </a:solidFill>
                <a:latin typeface="Work Sans Light"/>
                <a:ea typeface="Work Sans Light"/>
                <a:cs typeface="Work Sans Light"/>
                <a:sym typeface="Work Sans Light"/>
              </a:rPr>
              <a:t>enfocó</a:t>
            </a:r>
            <a:r>
              <a:rPr lang="es-MX" sz="1600">
                <a:solidFill>
                  <a:schemeClr val="dk1"/>
                </a:solidFill>
                <a:latin typeface="Work Sans Light"/>
                <a:ea typeface="Work Sans Light"/>
                <a:cs typeface="Work Sans Light"/>
                <a:sym typeface="Work Sans Light"/>
              </a:rPr>
              <a:t> a posibles clientes de la empresa(</a:t>
            </a:r>
            <a:r>
              <a:rPr lang="es-MX" sz="1600" u="sng">
                <a:solidFill>
                  <a:schemeClr val="hlink"/>
                </a:solidFill>
                <a:latin typeface="Work Sans"/>
                <a:ea typeface="Work Sans"/>
                <a:cs typeface="Work Sans"/>
                <a:sym typeface="Work Sans"/>
                <a:hlinkClick r:id="rId3"/>
              </a:rPr>
              <a:t>link </a:t>
            </a:r>
            <a:r>
              <a:rPr lang="es-MX" sz="1600" u="sng">
                <a:solidFill>
                  <a:schemeClr val="hlink"/>
                </a:solidFill>
                <a:latin typeface="Work Sans"/>
                <a:ea typeface="Work Sans"/>
                <a:cs typeface="Work Sans"/>
                <a:sym typeface="Work Sans"/>
                <a:hlinkClick r:id="rId4"/>
              </a:rPr>
              <a:t>de la encuesta</a:t>
            </a:r>
            <a:r>
              <a:rPr lang="es-MX" sz="1600">
                <a:solidFill>
                  <a:schemeClr val="dk1"/>
                </a:solidFill>
                <a:latin typeface="Work Sans Light"/>
                <a:ea typeface="Work Sans Light"/>
                <a:cs typeface="Work Sans Light"/>
                <a:sym typeface="Work Sans Light"/>
              </a:rPr>
              <a:t>), se </a:t>
            </a:r>
            <a:r>
              <a:rPr lang="es-MX" sz="1600">
                <a:solidFill>
                  <a:schemeClr val="dk1"/>
                </a:solidFill>
                <a:latin typeface="Work Sans Light"/>
                <a:ea typeface="Work Sans Light"/>
                <a:cs typeface="Work Sans Light"/>
                <a:sym typeface="Work Sans Light"/>
              </a:rPr>
              <a:t>realizó</a:t>
            </a:r>
            <a:r>
              <a:rPr lang="es-MX" sz="1600">
                <a:solidFill>
                  <a:schemeClr val="dk1"/>
                </a:solidFill>
                <a:latin typeface="Work Sans Light"/>
                <a:ea typeface="Work Sans Light"/>
                <a:cs typeface="Work Sans Light"/>
                <a:sym typeface="Work Sans Light"/>
              </a:rPr>
              <a:t> una entrevista, donde se </a:t>
            </a:r>
            <a:r>
              <a:rPr lang="es-MX" sz="1600">
                <a:solidFill>
                  <a:schemeClr val="dk1"/>
                </a:solidFill>
                <a:latin typeface="Work Sans Light"/>
                <a:ea typeface="Work Sans Light"/>
                <a:cs typeface="Work Sans Light"/>
                <a:sym typeface="Work Sans Light"/>
              </a:rPr>
              <a:t>enfocó</a:t>
            </a:r>
            <a:r>
              <a:rPr lang="es-MX" sz="1600">
                <a:solidFill>
                  <a:schemeClr val="dk1"/>
                </a:solidFill>
                <a:latin typeface="Work Sans Light"/>
                <a:ea typeface="Work Sans Light"/>
                <a:cs typeface="Work Sans Light"/>
                <a:sym typeface="Work Sans Light"/>
              </a:rPr>
              <a:t> al gerente de la empresa (</a:t>
            </a:r>
            <a:r>
              <a:rPr lang="es-MX" sz="1600" u="sng">
                <a:solidFill>
                  <a:schemeClr val="hlink"/>
                </a:solidFill>
                <a:latin typeface="Work Sans Light"/>
                <a:ea typeface="Work Sans Light"/>
                <a:cs typeface="Work Sans Light"/>
                <a:sym typeface="Work Sans Light"/>
                <a:hlinkClick r:id="rId5"/>
              </a:rPr>
              <a:t>link de la entrevista</a:t>
            </a:r>
            <a:r>
              <a:rPr lang="es-MX" sz="1600">
                <a:solidFill>
                  <a:schemeClr val="dk1"/>
                </a:solidFill>
                <a:latin typeface="Work Sans Light"/>
                <a:ea typeface="Work Sans Light"/>
                <a:cs typeface="Work Sans Light"/>
                <a:sym typeface="Work Sans Light"/>
              </a:rPr>
              <a:t>)y </a:t>
            </a:r>
            <a:r>
              <a:rPr lang="es-MX" sz="1600">
                <a:solidFill>
                  <a:schemeClr val="dk1"/>
                </a:solidFill>
                <a:latin typeface="Work Sans Light"/>
                <a:ea typeface="Work Sans Light"/>
                <a:cs typeface="Work Sans Light"/>
                <a:sym typeface="Work Sans Light"/>
              </a:rPr>
              <a:t>un análisis de la competencia (</a:t>
            </a:r>
            <a:r>
              <a:rPr lang="es-MX" sz="1600" u="sng">
                <a:solidFill>
                  <a:schemeClr val="hlink"/>
                </a:solidFill>
                <a:latin typeface="Work Sans Light"/>
                <a:ea typeface="Work Sans Light"/>
                <a:cs typeface="Work Sans Light"/>
                <a:sym typeface="Work Sans Light"/>
                <a:hlinkClick r:id="rId6"/>
              </a:rPr>
              <a:t>link de competencia</a:t>
            </a:r>
            <a:r>
              <a:rPr lang="es-MX" sz="1600">
                <a:solidFill>
                  <a:schemeClr val="dk1"/>
                </a:solidFill>
                <a:latin typeface="Work Sans Light"/>
                <a:ea typeface="Work Sans Light"/>
                <a:cs typeface="Work Sans Light"/>
                <a:sym typeface="Work Sans Light"/>
              </a:rPr>
              <a:t>).</a:t>
            </a:r>
            <a:endParaRPr sz="1600">
              <a:solidFill>
                <a:schemeClr val="dk1"/>
              </a:solidFill>
              <a:latin typeface="Work Sans Light"/>
              <a:ea typeface="Work Sans Light"/>
              <a:cs typeface="Work Sans Light"/>
              <a:sym typeface="Work Sans Light"/>
            </a:endParaRPr>
          </a:p>
          <a:p>
            <a:pPr indent="0" lvl="0" marL="0" marR="0" rtl="0" algn="l">
              <a:spcBef>
                <a:spcPts val="0"/>
              </a:spcBef>
              <a:spcAft>
                <a:spcPts val="0"/>
              </a:spcAft>
              <a:buClr>
                <a:schemeClr val="dk1"/>
              </a:buClr>
              <a:buSzPts val="1600"/>
              <a:buFont typeface="Arial"/>
              <a:buNone/>
            </a:pPr>
            <a:r>
              <a:rPr lang="es-MX" sz="1600">
                <a:solidFill>
                  <a:schemeClr val="dk1"/>
                </a:solidFill>
                <a:latin typeface="Work Sans Light"/>
                <a:ea typeface="Work Sans Light"/>
                <a:cs typeface="Work Sans Light"/>
                <a:sym typeface="Work Sans Light"/>
              </a:rPr>
              <a:t>Se realizaron las conclusiones con: (</a:t>
            </a:r>
            <a:r>
              <a:rPr lang="es-MX" sz="1600" u="sng">
                <a:solidFill>
                  <a:schemeClr val="hlink"/>
                </a:solidFill>
                <a:latin typeface="Work Sans Light"/>
                <a:ea typeface="Work Sans Light"/>
                <a:cs typeface="Work Sans Light"/>
                <a:sym typeface="Work Sans Light"/>
                <a:hlinkClick r:id="rId7"/>
              </a:rPr>
              <a:t>link de los resultados</a:t>
            </a:r>
            <a:r>
              <a:rPr lang="es-MX" sz="1600">
                <a:solidFill>
                  <a:schemeClr val="dk1"/>
                </a:solidFill>
                <a:latin typeface="Work Sans Light"/>
                <a:ea typeface="Work Sans Light"/>
                <a:cs typeface="Work Sans Light"/>
                <a:sym typeface="Work Sans Light"/>
              </a:rPr>
              <a:t>):</a:t>
            </a:r>
            <a:endParaRPr sz="1600">
              <a:solidFill>
                <a:schemeClr val="dk1"/>
              </a:solidFill>
              <a:latin typeface="Work Sans Light"/>
              <a:ea typeface="Work Sans Light"/>
              <a:cs typeface="Work Sans Light"/>
              <a:sym typeface="Work Sans Light"/>
            </a:endParaRPr>
          </a:p>
          <a:p>
            <a:pPr indent="-285750" lvl="0" marL="285750" marR="0" rtl="0" algn="l">
              <a:lnSpc>
                <a:spcPct val="100000"/>
              </a:lnSpc>
              <a:spcBef>
                <a:spcPts val="0"/>
              </a:spcBef>
              <a:spcAft>
                <a:spcPts val="0"/>
              </a:spcAft>
              <a:buClr>
                <a:schemeClr val="dk1"/>
              </a:buClr>
              <a:buSzPts val="1600"/>
              <a:buChar char="•"/>
            </a:pPr>
            <a:r>
              <a:rPr lang="es-MX" sz="1600">
                <a:solidFill>
                  <a:schemeClr val="dk1"/>
                </a:solidFill>
                <a:latin typeface="Work Sans Light"/>
                <a:ea typeface="Work Sans Light"/>
                <a:cs typeface="Work Sans Light"/>
                <a:sym typeface="Work Sans Light"/>
              </a:rPr>
              <a:t>Gráficos y tablas que resuman los hallazgos cuantitativos. </a:t>
            </a:r>
            <a:endParaRPr sz="1600">
              <a:solidFill>
                <a:schemeClr val="dk1"/>
              </a:solidFill>
              <a:latin typeface="Work Sans Light"/>
              <a:ea typeface="Work Sans Light"/>
              <a:cs typeface="Work Sans Light"/>
              <a:sym typeface="Work Sans Light"/>
            </a:endParaRPr>
          </a:p>
          <a:p>
            <a:pPr indent="-285750" lvl="0" marL="285750" marR="0" rtl="0" algn="l">
              <a:lnSpc>
                <a:spcPct val="100000"/>
              </a:lnSpc>
              <a:spcBef>
                <a:spcPts val="0"/>
              </a:spcBef>
              <a:spcAft>
                <a:spcPts val="0"/>
              </a:spcAft>
              <a:buClr>
                <a:schemeClr val="dk1"/>
              </a:buClr>
              <a:buSzPts val="1600"/>
              <a:buChar char="•"/>
            </a:pPr>
            <a:r>
              <a:rPr lang="es-MX" sz="1600">
                <a:solidFill>
                  <a:schemeClr val="dk1"/>
                </a:solidFill>
                <a:latin typeface="Work Sans Light"/>
                <a:ea typeface="Work Sans Light"/>
                <a:cs typeface="Work Sans Light"/>
                <a:sym typeface="Work Sans Light"/>
              </a:rPr>
              <a:t>Descripciones detalladas de los hallazgos cualitativos. </a:t>
            </a:r>
            <a:endParaRPr sz="1600">
              <a:solidFill>
                <a:schemeClr val="dk1"/>
              </a:solidFill>
              <a:latin typeface="Work Sans Light"/>
              <a:ea typeface="Work Sans Light"/>
              <a:cs typeface="Work Sans Light"/>
              <a:sym typeface="Work Sans Light"/>
            </a:endParaRPr>
          </a:p>
          <a:p>
            <a:pPr indent="-285750" lvl="0" marL="285750" marR="0" rtl="0" algn="l">
              <a:lnSpc>
                <a:spcPct val="100000"/>
              </a:lnSpc>
              <a:spcBef>
                <a:spcPts val="0"/>
              </a:spcBef>
              <a:spcAft>
                <a:spcPts val="0"/>
              </a:spcAft>
              <a:buClr>
                <a:schemeClr val="dk1"/>
              </a:buClr>
              <a:buSzPts val="1600"/>
              <a:buChar char="•"/>
            </a:pPr>
            <a:r>
              <a:rPr lang="es-MX" sz="1600">
                <a:solidFill>
                  <a:schemeClr val="dk1"/>
                </a:solidFill>
                <a:latin typeface="Work Sans Light"/>
                <a:ea typeface="Work Sans Light"/>
                <a:cs typeface="Work Sans Light"/>
                <a:sym typeface="Work Sans Light"/>
              </a:rPr>
              <a:t>Conclusiones y recomendaciones para el desarrollo del aplicativo web en base a la información recolectada.</a:t>
            </a:r>
            <a:endParaRPr sz="1600">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None/>
            </a:pPr>
            <a:r>
              <a:t/>
            </a:r>
            <a:endParaRPr sz="1600">
              <a:solidFill>
                <a:schemeClr val="dk1"/>
              </a:solidFill>
              <a:latin typeface="Work Sans Light"/>
              <a:ea typeface="Work Sans Light"/>
              <a:cs typeface="Work Sans Light"/>
              <a:sym typeface="Work Sans Light"/>
            </a:endParaRPr>
          </a:p>
          <a:p>
            <a:pPr indent="0" lvl="0" marL="0" rtl="0" algn="l">
              <a:spcBef>
                <a:spcPts val="0"/>
              </a:spcBef>
              <a:spcAft>
                <a:spcPts val="0"/>
              </a:spcAft>
              <a:buClr>
                <a:schemeClr val="dk1"/>
              </a:buClr>
              <a:buSzPts val="1100"/>
              <a:buFont typeface="Arial"/>
              <a:buNone/>
            </a:pPr>
            <a:r>
              <a:rPr lang="es-MX" sz="1600">
                <a:solidFill>
                  <a:schemeClr val="dk1"/>
                </a:solidFill>
                <a:latin typeface="Work Sans Light"/>
                <a:ea typeface="Work Sans Light"/>
                <a:cs typeface="Work Sans Light"/>
                <a:sym typeface="Work Sans Light"/>
              </a:rPr>
              <a:t>Teniendo en cuenta la recoleccion de informacion y los procesos de la empresa, las necesidades encontradas es el alcance de clientes y la automatización de las facturación </a:t>
            </a:r>
            <a:endParaRPr sz="1600">
              <a:solidFill>
                <a:schemeClr val="dk1"/>
              </a:solidFill>
              <a:latin typeface="Work Sans Light"/>
              <a:ea typeface="Work Sans Light"/>
              <a:cs typeface="Work Sans Light"/>
              <a:sym typeface="Work Sans Light"/>
            </a:endParaRPr>
          </a:p>
          <a:p>
            <a:pPr indent="0" lvl="0" marL="0" marR="0" rtl="0" algn="l">
              <a:spcBef>
                <a:spcPts val="0"/>
              </a:spcBef>
              <a:spcAft>
                <a:spcPts val="0"/>
              </a:spcAft>
              <a:buClr>
                <a:schemeClr val="dk1"/>
              </a:buClr>
              <a:buSzPts val="1600"/>
              <a:buFont typeface="Arial"/>
              <a:buNone/>
            </a:pPr>
            <a:r>
              <a:t/>
            </a:r>
            <a:endParaRPr/>
          </a:p>
        </p:txBody>
      </p:sp>
      <p:pic>
        <p:nvPicPr>
          <p:cNvPr id="142" name="Google Shape;142;g36393dac501_0_0"/>
          <p:cNvPicPr preferRelativeResize="0"/>
          <p:nvPr/>
        </p:nvPicPr>
        <p:blipFill>
          <a:blip r:embed="rId8">
            <a:alphaModFix/>
          </a:blip>
          <a:stretch>
            <a:fillRect/>
          </a:stretch>
        </p:blipFill>
        <p:spPr>
          <a:xfrm>
            <a:off x="9846091" y="351912"/>
            <a:ext cx="875109" cy="842700"/>
          </a:xfrm>
          <a:prstGeom prst="rect">
            <a:avLst/>
          </a:prstGeom>
          <a:noFill/>
          <a:ln>
            <a:noFill/>
          </a:ln>
        </p:spPr>
      </p:pic>
      <p:pic>
        <p:nvPicPr>
          <p:cNvPr id="143" name="Google Shape;143;g36393dac501_0_0"/>
          <p:cNvPicPr preferRelativeResize="0"/>
          <p:nvPr/>
        </p:nvPicPr>
        <p:blipFill>
          <a:blip r:embed="rId8">
            <a:alphaModFix/>
          </a:blip>
          <a:stretch>
            <a:fillRect/>
          </a:stretch>
        </p:blipFill>
        <p:spPr>
          <a:xfrm>
            <a:off x="9846091" y="351912"/>
            <a:ext cx="875109" cy="842700"/>
          </a:xfrm>
          <a:prstGeom prst="rect">
            <a:avLst/>
          </a:prstGeom>
          <a:noFill/>
          <a:ln>
            <a:noFill/>
          </a:ln>
        </p:spPr>
      </p:pic>
      <p:pic>
        <p:nvPicPr>
          <p:cNvPr id="144" name="Google Shape;144;g36393dac501_0_0" title="Imagen_de_WhatsApp_2025-07-31_a_las_13.28.26_244e58d2-removebg-preview (1).png"/>
          <p:cNvPicPr preferRelativeResize="0"/>
          <p:nvPr/>
        </p:nvPicPr>
        <p:blipFill>
          <a:blip r:embed="rId9">
            <a:alphaModFix/>
          </a:blip>
          <a:stretch>
            <a:fillRect/>
          </a:stretch>
        </p:blipFill>
        <p:spPr>
          <a:xfrm>
            <a:off x="8050550" y="-4800"/>
            <a:ext cx="1556100" cy="1556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36393dac501_3_0"/>
          <p:cNvSpPr/>
          <p:nvPr/>
        </p:nvSpPr>
        <p:spPr>
          <a:xfrm>
            <a:off x="1314043" y="1369915"/>
            <a:ext cx="3527400" cy="347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 name="Google Shape;150;g36393dac501_3_0"/>
          <p:cNvSpPr txBox="1"/>
          <p:nvPr/>
        </p:nvSpPr>
        <p:spPr>
          <a:xfrm>
            <a:off x="1039259" y="1040536"/>
            <a:ext cx="4077000" cy="6765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3200"/>
              <a:buFont typeface="Work Sans Light"/>
              <a:buNone/>
            </a:pPr>
            <a:r>
              <a:rPr lang="es-MX" sz="3200">
                <a:solidFill>
                  <a:srgbClr val="38AA00"/>
                </a:solidFill>
                <a:latin typeface="Work Sans Light"/>
                <a:ea typeface="Work Sans Light"/>
                <a:cs typeface="Work Sans Light"/>
                <a:sym typeface="Work Sans Light"/>
              </a:rPr>
              <a:t>Objetivo General</a:t>
            </a:r>
            <a:endParaRPr/>
          </a:p>
        </p:txBody>
      </p:sp>
      <p:sp>
        <p:nvSpPr>
          <p:cNvPr id="151" name="Google Shape;151;g36393dac501_3_0"/>
          <p:cNvSpPr txBox="1"/>
          <p:nvPr/>
        </p:nvSpPr>
        <p:spPr>
          <a:xfrm>
            <a:off x="1247943" y="2700940"/>
            <a:ext cx="5043000" cy="1816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lang="es-MX" sz="1600">
                <a:solidFill>
                  <a:schemeClr val="dk1"/>
                </a:solidFill>
                <a:latin typeface="Work Sans Light"/>
                <a:ea typeface="Work Sans Light"/>
                <a:cs typeface="Work Sans Light"/>
                <a:sym typeface="Work Sans Light"/>
              </a:rPr>
              <a:t>Desarrollar e implementar un Sistema de Información Web </a:t>
            </a:r>
            <a:r>
              <a:rPr lang="es-MX" sz="1500">
                <a:solidFill>
                  <a:srgbClr val="0C0C0C"/>
                </a:solidFill>
                <a:latin typeface="Work Sans Light"/>
                <a:ea typeface="Work Sans Light"/>
                <a:cs typeface="Work Sans Light"/>
                <a:sym typeface="Work Sans Light"/>
              </a:rPr>
              <a:t>INNOVATION FUSION STORE</a:t>
            </a:r>
            <a:r>
              <a:rPr lang="es-MX" sz="1600">
                <a:solidFill>
                  <a:schemeClr val="dk1"/>
                </a:solidFill>
                <a:latin typeface="Work Sans Light"/>
                <a:ea typeface="Work Sans Light"/>
                <a:cs typeface="Work Sans Light"/>
                <a:sym typeface="Work Sans Light"/>
              </a:rPr>
              <a:t> para la gestión de productos, pedidos y promociones de la empresa Innovation Fusion, permitiendo a los usuarios navegar, seleccionar y adquirir productos de calzado y bolsos de forma intuitiva, segura y eficiente.</a:t>
            </a:r>
            <a:endParaRPr sz="1100">
              <a:solidFill>
                <a:schemeClr val="dk1"/>
              </a:solidFill>
            </a:endParaRPr>
          </a:p>
        </p:txBody>
      </p:sp>
      <p:pic>
        <p:nvPicPr>
          <p:cNvPr id="152" name="Google Shape;152;g36393dac501_3_0"/>
          <p:cNvPicPr preferRelativeResize="0"/>
          <p:nvPr/>
        </p:nvPicPr>
        <p:blipFill>
          <a:blip r:embed="rId3">
            <a:alphaModFix/>
          </a:blip>
          <a:stretch>
            <a:fillRect/>
          </a:stretch>
        </p:blipFill>
        <p:spPr>
          <a:xfrm>
            <a:off x="7214050" y="85125"/>
            <a:ext cx="5720524" cy="7153426"/>
          </a:xfrm>
          <a:prstGeom prst="rect">
            <a:avLst/>
          </a:prstGeom>
          <a:noFill/>
          <a:ln>
            <a:noFill/>
          </a:ln>
        </p:spPr>
      </p:pic>
      <p:pic>
        <p:nvPicPr>
          <p:cNvPr id="153" name="Google Shape;153;g36393dac501_3_0"/>
          <p:cNvPicPr preferRelativeResize="0"/>
          <p:nvPr/>
        </p:nvPicPr>
        <p:blipFill>
          <a:blip r:embed="rId4">
            <a:alphaModFix/>
          </a:blip>
          <a:stretch>
            <a:fillRect/>
          </a:stretch>
        </p:blipFill>
        <p:spPr>
          <a:xfrm>
            <a:off x="7214050" y="0"/>
            <a:ext cx="5720525" cy="7085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36393dac501_6_2"/>
          <p:cNvSpPr/>
          <p:nvPr/>
        </p:nvSpPr>
        <p:spPr>
          <a:xfrm>
            <a:off x="614446" y="587655"/>
            <a:ext cx="4166100" cy="347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 name="Google Shape;159;g36393dac501_6_2"/>
          <p:cNvSpPr txBox="1"/>
          <p:nvPr/>
        </p:nvSpPr>
        <p:spPr>
          <a:xfrm>
            <a:off x="614455" y="323178"/>
            <a:ext cx="40770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3200"/>
              <a:buFont typeface="Work Sans Light"/>
              <a:buNone/>
            </a:pPr>
            <a:r>
              <a:rPr lang="es-MX" sz="3200">
                <a:solidFill>
                  <a:srgbClr val="38AA00"/>
                </a:solidFill>
                <a:latin typeface="Work Sans Light"/>
                <a:ea typeface="Work Sans Light"/>
                <a:cs typeface="Work Sans Light"/>
                <a:sym typeface="Work Sans Light"/>
              </a:rPr>
              <a:t>Objetivo Específicos</a:t>
            </a:r>
            <a:endParaRPr/>
          </a:p>
        </p:txBody>
      </p:sp>
      <p:sp>
        <p:nvSpPr>
          <p:cNvPr id="160" name="Google Shape;160;g36393dac501_6_2"/>
          <p:cNvSpPr txBox="1"/>
          <p:nvPr/>
        </p:nvSpPr>
        <p:spPr>
          <a:xfrm>
            <a:off x="321750" y="934750"/>
            <a:ext cx="6947700" cy="5756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1600">
              <a:solidFill>
                <a:schemeClr val="dk1"/>
              </a:solidFill>
              <a:latin typeface="Work Sans Light"/>
              <a:ea typeface="Work Sans Light"/>
              <a:cs typeface="Work Sans Light"/>
              <a:sym typeface="Work Sans Light"/>
            </a:endParaRPr>
          </a:p>
          <a:p>
            <a:pPr indent="-285750" lvl="0" marL="285750" marR="0" rtl="0" algn="l">
              <a:lnSpc>
                <a:spcPct val="100000"/>
              </a:lnSpc>
              <a:spcBef>
                <a:spcPts val="0"/>
              </a:spcBef>
              <a:spcAft>
                <a:spcPts val="0"/>
              </a:spcAft>
              <a:buClr>
                <a:schemeClr val="dk1"/>
              </a:buClr>
              <a:buSzPts val="1600"/>
              <a:buFont typeface="Work Sans Light"/>
              <a:buChar char="•"/>
            </a:pPr>
            <a:r>
              <a:rPr lang="es-MX" sz="1600">
                <a:solidFill>
                  <a:schemeClr val="dk1"/>
                </a:solidFill>
                <a:latin typeface="Work Sans Light"/>
                <a:ea typeface="Work Sans Light"/>
                <a:cs typeface="Work Sans Light"/>
                <a:sym typeface="Work Sans Light"/>
              </a:rPr>
              <a:t>Gestionar los usuarios de la empresa Innovation Fusion, mediante funcionalidades de registro, inicio de sesión y recuperación de contraseña, garantizando seguridad, acceso controlado y facilidad de uso.</a:t>
            </a:r>
            <a:br>
              <a:rPr lang="es-MX" sz="1600">
                <a:solidFill>
                  <a:schemeClr val="dk1"/>
                </a:solidFill>
                <a:latin typeface="Work Sans Light"/>
                <a:ea typeface="Work Sans Light"/>
                <a:cs typeface="Work Sans Light"/>
                <a:sym typeface="Work Sans Light"/>
              </a:rPr>
            </a:br>
            <a:endParaRPr sz="1600">
              <a:solidFill>
                <a:schemeClr val="dk1"/>
              </a:solidFill>
              <a:latin typeface="Work Sans Light"/>
              <a:ea typeface="Work Sans Light"/>
              <a:cs typeface="Work Sans Light"/>
              <a:sym typeface="Work Sans Light"/>
            </a:endParaRPr>
          </a:p>
          <a:p>
            <a:pPr indent="-285750" lvl="0" marL="285750" marR="0" rtl="0" algn="l">
              <a:lnSpc>
                <a:spcPct val="100000"/>
              </a:lnSpc>
              <a:spcBef>
                <a:spcPts val="0"/>
              </a:spcBef>
              <a:spcAft>
                <a:spcPts val="0"/>
              </a:spcAft>
              <a:buClr>
                <a:schemeClr val="dk1"/>
              </a:buClr>
              <a:buSzPts val="1600"/>
              <a:buFont typeface="Work Sans Light"/>
              <a:buChar char="•"/>
            </a:pPr>
            <a:r>
              <a:rPr lang="es-MX" sz="1600">
                <a:solidFill>
                  <a:schemeClr val="dk1"/>
                </a:solidFill>
                <a:latin typeface="Work Sans Light"/>
                <a:ea typeface="Work Sans Light"/>
                <a:cs typeface="Work Sans Light"/>
                <a:sym typeface="Work Sans Light"/>
              </a:rPr>
              <a:t>Gestionar el catálogo de productos de la empresa Innovation Fusion, organizándolo por filtros y categorías que mejoren la experiencia de navegación y búsqueda a través de una interfaz clara y accesible.</a:t>
            </a:r>
            <a:br>
              <a:rPr lang="es-MX" sz="1600">
                <a:solidFill>
                  <a:schemeClr val="dk1"/>
                </a:solidFill>
                <a:latin typeface="Work Sans Light"/>
                <a:ea typeface="Work Sans Light"/>
                <a:cs typeface="Work Sans Light"/>
                <a:sym typeface="Work Sans Light"/>
              </a:rPr>
            </a:br>
            <a:endParaRPr sz="1600">
              <a:solidFill>
                <a:schemeClr val="dk1"/>
              </a:solidFill>
              <a:latin typeface="Work Sans Light"/>
              <a:ea typeface="Work Sans Light"/>
              <a:cs typeface="Work Sans Light"/>
              <a:sym typeface="Work Sans Light"/>
            </a:endParaRPr>
          </a:p>
          <a:p>
            <a:pPr indent="-285750" lvl="0" marL="285750" marR="0" rtl="0" algn="l">
              <a:lnSpc>
                <a:spcPct val="100000"/>
              </a:lnSpc>
              <a:spcBef>
                <a:spcPts val="0"/>
              </a:spcBef>
              <a:spcAft>
                <a:spcPts val="0"/>
              </a:spcAft>
              <a:buClr>
                <a:schemeClr val="dk1"/>
              </a:buClr>
              <a:buSzPts val="1600"/>
              <a:buFont typeface="Work Sans Light"/>
              <a:buChar char="•"/>
            </a:pPr>
            <a:r>
              <a:rPr lang="es-MX" sz="1600">
                <a:solidFill>
                  <a:schemeClr val="dk1"/>
                </a:solidFill>
                <a:latin typeface="Work Sans Light"/>
                <a:ea typeface="Work Sans Light"/>
                <a:cs typeface="Work Sans Light"/>
                <a:sym typeface="Work Sans Light"/>
              </a:rPr>
              <a:t>Gestionar el carrito de compras y el proceso de pago en Innovation Fusion, incorporando múltiples métodos de pago, validaciones y una experiencia de compra fluida y segura.</a:t>
            </a:r>
            <a:br>
              <a:rPr lang="es-MX" sz="1600">
                <a:solidFill>
                  <a:schemeClr val="dk1"/>
                </a:solidFill>
                <a:latin typeface="Work Sans Light"/>
                <a:ea typeface="Work Sans Light"/>
                <a:cs typeface="Work Sans Light"/>
                <a:sym typeface="Work Sans Light"/>
              </a:rPr>
            </a:br>
            <a:endParaRPr sz="1600">
              <a:solidFill>
                <a:schemeClr val="dk1"/>
              </a:solidFill>
              <a:latin typeface="Work Sans Light"/>
              <a:ea typeface="Work Sans Light"/>
              <a:cs typeface="Work Sans Light"/>
              <a:sym typeface="Work Sans Light"/>
            </a:endParaRPr>
          </a:p>
          <a:p>
            <a:pPr indent="-285750" lvl="0" marL="285750" marR="0" rtl="0" algn="l">
              <a:lnSpc>
                <a:spcPct val="100000"/>
              </a:lnSpc>
              <a:spcBef>
                <a:spcPts val="0"/>
              </a:spcBef>
              <a:spcAft>
                <a:spcPts val="0"/>
              </a:spcAft>
              <a:buClr>
                <a:schemeClr val="dk1"/>
              </a:buClr>
              <a:buSzPts val="1600"/>
              <a:buFont typeface="Work Sans Light"/>
              <a:buChar char="•"/>
            </a:pPr>
            <a:r>
              <a:rPr lang="es-MX" sz="1600">
                <a:solidFill>
                  <a:schemeClr val="dk1"/>
                </a:solidFill>
                <a:latin typeface="Work Sans Light"/>
                <a:ea typeface="Work Sans Light"/>
                <a:cs typeface="Work Sans Light"/>
                <a:sym typeface="Work Sans Light"/>
              </a:rPr>
              <a:t>Gestionar el apartado de opiniones y valoraciones de los productos en Innovation Fusion, permitiendo a los usuarios dejar reseñas que fortalezcan la confianza y mejoren el proceso de retroalimentación.</a:t>
            </a:r>
            <a:br>
              <a:rPr lang="es-MX" sz="1600">
                <a:solidFill>
                  <a:schemeClr val="dk1"/>
                </a:solidFill>
                <a:latin typeface="Work Sans Light"/>
                <a:ea typeface="Work Sans Light"/>
                <a:cs typeface="Work Sans Light"/>
                <a:sym typeface="Work Sans Light"/>
              </a:rPr>
            </a:br>
            <a:endParaRPr sz="1600">
              <a:solidFill>
                <a:schemeClr val="dk1"/>
              </a:solidFill>
              <a:latin typeface="Work Sans Light"/>
              <a:ea typeface="Work Sans Light"/>
              <a:cs typeface="Work Sans Light"/>
              <a:sym typeface="Work Sans Light"/>
            </a:endParaRPr>
          </a:p>
          <a:p>
            <a:pPr indent="-285750" lvl="0" marL="285750" marR="0" rtl="0" algn="l">
              <a:lnSpc>
                <a:spcPct val="100000"/>
              </a:lnSpc>
              <a:spcBef>
                <a:spcPts val="0"/>
              </a:spcBef>
              <a:spcAft>
                <a:spcPts val="0"/>
              </a:spcAft>
              <a:buClr>
                <a:schemeClr val="dk1"/>
              </a:buClr>
              <a:buSzPts val="1600"/>
              <a:buFont typeface="Work Sans Light"/>
              <a:buChar char="•"/>
            </a:pPr>
            <a:r>
              <a:rPr lang="es-MX" sz="1600">
                <a:solidFill>
                  <a:schemeClr val="dk1"/>
                </a:solidFill>
                <a:latin typeface="Work Sans Light"/>
                <a:ea typeface="Work Sans Light"/>
                <a:cs typeface="Work Sans Light"/>
                <a:sym typeface="Work Sans Light"/>
              </a:rPr>
              <a:t>Gestionar las promociones y descuentos ofrecidos por Innovation Fusion, facilitando su administración por parte del personal y generando incentivos para compras repetidas y captación de nuevos clientes.</a:t>
            </a:r>
            <a:endParaRPr sz="1600">
              <a:solidFill>
                <a:schemeClr val="dk1"/>
              </a:solidFill>
              <a:latin typeface="Work Sans Light"/>
              <a:ea typeface="Work Sans Light"/>
              <a:cs typeface="Work Sans Light"/>
              <a:sym typeface="Work Sans Light"/>
            </a:endParaRPr>
          </a:p>
        </p:txBody>
      </p:sp>
      <p:pic>
        <p:nvPicPr>
          <p:cNvPr id="161" name="Google Shape;161;g36393dac501_6_2"/>
          <p:cNvPicPr preferRelativeResize="0"/>
          <p:nvPr/>
        </p:nvPicPr>
        <p:blipFill>
          <a:blip r:embed="rId3">
            <a:alphaModFix/>
          </a:blip>
          <a:stretch>
            <a:fillRect/>
          </a:stretch>
        </p:blipFill>
        <p:spPr>
          <a:xfrm>
            <a:off x="7446025" y="105238"/>
            <a:ext cx="4870726" cy="6647524"/>
          </a:xfrm>
          <a:prstGeom prst="rect">
            <a:avLst/>
          </a:prstGeom>
          <a:noFill/>
          <a:ln>
            <a:noFill/>
          </a:ln>
        </p:spPr>
      </p:pic>
      <p:pic>
        <p:nvPicPr>
          <p:cNvPr id="162" name="Google Shape;162;g36393dac501_6_2"/>
          <p:cNvPicPr preferRelativeResize="0"/>
          <p:nvPr/>
        </p:nvPicPr>
        <p:blipFill>
          <a:blip r:embed="rId4">
            <a:alphaModFix/>
          </a:blip>
          <a:stretch>
            <a:fillRect/>
          </a:stretch>
        </p:blipFill>
        <p:spPr>
          <a:xfrm>
            <a:off x="7446025" y="105238"/>
            <a:ext cx="4870726" cy="66475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36393dac501_4_0"/>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Justificación</a:t>
            </a:r>
            <a:endParaRPr/>
          </a:p>
        </p:txBody>
      </p:sp>
      <p:sp>
        <p:nvSpPr>
          <p:cNvPr id="168" name="Google Shape;168;g36393dac501_4_0"/>
          <p:cNvSpPr txBox="1"/>
          <p:nvPr/>
        </p:nvSpPr>
        <p:spPr>
          <a:xfrm>
            <a:off x="372353" y="1667521"/>
            <a:ext cx="11447400" cy="4756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s-MX" sz="1600">
                <a:solidFill>
                  <a:schemeClr val="dk1"/>
                </a:solidFill>
                <a:latin typeface="Work Sans Light"/>
                <a:ea typeface="Work Sans Light"/>
                <a:cs typeface="Work Sans Light"/>
                <a:sym typeface="Work Sans Light"/>
              </a:rPr>
              <a:t>Se propone el desarrollo de un Sistema de Información Web denominado </a:t>
            </a:r>
            <a:r>
              <a:rPr lang="es-MX" sz="1500">
                <a:solidFill>
                  <a:srgbClr val="0C0C0C"/>
                </a:solidFill>
                <a:latin typeface="Work Sans Light"/>
                <a:ea typeface="Work Sans Light"/>
                <a:cs typeface="Work Sans Light"/>
                <a:sym typeface="Work Sans Light"/>
              </a:rPr>
              <a:t>INNOVATION FUSION STORE</a:t>
            </a:r>
            <a:r>
              <a:rPr lang="es-MX" sz="1600">
                <a:solidFill>
                  <a:schemeClr val="dk1"/>
                </a:solidFill>
                <a:latin typeface="Work Sans Light"/>
                <a:ea typeface="Work Sans Light"/>
                <a:cs typeface="Work Sans Light"/>
                <a:sym typeface="Work Sans Light"/>
              </a:rPr>
              <a:t> que sirva como herramienta software de apoyo al seguimiento de los procesos de la comercialización del producto, y el proceso de la facturación manual de la Empresa Innovation Fusion.</a:t>
            </a:r>
            <a:endParaRPr sz="1600">
              <a:solidFill>
                <a:schemeClr val="dk1"/>
              </a:solidFill>
              <a:latin typeface="Work Sans Light"/>
              <a:ea typeface="Work Sans Light"/>
              <a:cs typeface="Work Sans Light"/>
              <a:sym typeface="Work Sans Light"/>
            </a:endParaRPr>
          </a:p>
          <a:p>
            <a:pPr indent="0" lvl="0" marL="457200" marR="0" rtl="0" algn="l">
              <a:spcBef>
                <a:spcPts val="0"/>
              </a:spcBef>
              <a:spcAft>
                <a:spcPts val="0"/>
              </a:spcAft>
              <a:buNone/>
            </a:pPr>
            <a:r>
              <a:t/>
            </a:r>
            <a:endParaRPr sz="1600">
              <a:solidFill>
                <a:schemeClr val="dk1"/>
              </a:solidFill>
              <a:latin typeface="Work Sans Light"/>
              <a:ea typeface="Work Sans Light"/>
              <a:cs typeface="Work Sans Light"/>
              <a:sym typeface="Work Sans Light"/>
            </a:endParaRPr>
          </a:p>
          <a:p>
            <a:pPr indent="0" lvl="0" marL="0" rtl="0" algn="l">
              <a:spcBef>
                <a:spcPts val="0"/>
              </a:spcBef>
              <a:spcAft>
                <a:spcPts val="0"/>
              </a:spcAft>
              <a:buNone/>
            </a:pPr>
            <a:r>
              <a:rPr lang="es-MX" sz="1600">
                <a:solidFill>
                  <a:schemeClr val="dk1"/>
                </a:solidFill>
                <a:latin typeface="Work Sans Light"/>
                <a:ea typeface="Work Sans Light"/>
                <a:cs typeface="Work Sans Light"/>
                <a:sym typeface="Work Sans Light"/>
              </a:rPr>
              <a:t>La importancia del Sistema: Permitirá la gestión de los compradores y los Administradores como usuarios de la Empresa Innovation Fusion. En el Modulo de catalogo de productos los compradores y administradores podrán gestionar el catálogo. </a:t>
            </a:r>
            <a:endParaRPr sz="1600">
              <a:solidFill>
                <a:schemeClr val="dk1"/>
              </a:solidFill>
              <a:latin typeface="Work Sans Light"/>
              <a:ea typeface="Work Sans Light"/>
              <a:cs typeface="Work Sans Light"/>
              <a:sym typeface="Work Sans Light"/>
            </a:endParaRPr>
          </a:p>
          <a:p>
            <a:pPr indent="-361950" lvl="0" marL="457200" rtl="0" algn="l">
              <a:spcBef>
                <a:spcPts val="0"/>
              </a:spcBef>
              <a:spcAft>
                <a:spcPts val="0"/>
              </a:spcAft>
              <a:buClr>
                <a:schemeClr val="dk1"/>
              </a:buClr>
              <a:buSzPts val="2100"/>
              <a:buFont typeface="Work Sans Light"/>
              <a:buChar char="●"/>
            </a:pPr>
            <a:r>
              <a:rPr b="1" lang="es-MX" sz="1600">
                <a:solidFill>
                  <a:schemeClr val="dk1"/>
                </a:solidFill>
                <a:latin typeface="Work Sans"/>
                <a:ea typeface="Work Sans"/>
                <a:cs typeface="Work Sans"/>
                <a:sym typeface="Work Sans"/>
              </a:rPr>
              <a:t>Módulo de gestión de usuarios:</a:t>
            </a:r>
            <a:br>
              <a:rPr b="1" lang="es-MX" sz="1600">
                <a:solidFill>
                  <a:schemeClr val="dk1"/>
                </a:solidFill>
                <a:latin typeface="Work Sans"/>
                <a:ea typeface="Work Sans"/>
                <a:cs typeface="Work Sans"/>
                <a:sym typeface="Work Sans"/>
              </a:rPr>
            </a:br>
            <a:r>
              <a:rPr lang="es-MX" sz="1600">
                <a:solidFill>
                  <a:schemeClr val="dk1"/>
                </a:solidFill>
                <a:latin typeface="Work Sans"/>
                <a:ea typeface="Work Sans"/>
                <a:cs typeface="Work Sans"/>
                <a:sym typeface="Work Sans"/>
              </a:rPr>
              <a:t> </a:t>
            </a:r>
            <a:r>
              <a:rPr lang="es-MX" sz="1600">
                <a:solidFill>
                  <a:schemeClr val="dk1"/>
                </a:solidFill>
                <a:latin typeface="Work Sans Light"/>
                <a:ea typeface="Work Sans Light"/>
                <a:cs typeface="Work Sans Light"/>
                <a:sym typeface="Work Sans Light"/>
              </a:rPr>
              <a:t>Compradores y administradores podrán: editar la información de los usuarios y agregar administradores</a:t>
            </a:r>
            <a:endParaRPr sz="1600">
              <a:solidFill>
                <a:schemeClr val="dk1"/>
              </a:solidFill>
              <a:latin typeface="Work Sans Light"/>
              <a:ea typeface="Work Sans Light"/>
              <a:cs typeface="Work Sans Light"/>
              <a:sym typeface="Work Sans Light"/>
            </a:endParaRPr>
          </a:p>
          <a:p>
            <a:pPr indent="-361950" lvl="0" marL="457200" rtl="0" algn="l">
              <a:spcBef>
                <a:spcPts val="0"/>
              </a:spcBef>
              <a:spcAft>
                <a:spcPts val="0"/>
              </a:spcAft>
              <a:buClr>
                <a:schemeClr val="dk1"/>
              </a:buClr>
              <a:buSzPts val="2100"/>
              <a:buFont typeface="Work Sans Light"/>
              <a:buChar char="●"/>
            </a:pPr>
            <a:r>
              <a:rPr b="1" lang="es-MX" sz="1600">
                <a:solidFill>
                  <a:schemeClr val="dk1"/>
                </a:solidFill>
                <a:latin typeface="Work Sans"/>
                <a:ea typeface="Work Sans"/>
                <a:cs typeface="Work Sans"/>
                <a:sym typeface="Work Sans"/>
              </a:rPr>
              <a:t>Módulo de gestión de compras:</a:t>
            </a:r>
            <a:br>
              <a:rPr b="1" lang="es-MX" sz="1600">
                <a:solidFill>
                  <a:schemeClr val="dk1"/>
                </a:solidFill>
                <a:latin typeface="Work Sans"/>
                <a:ea typeface="Work Sans"/>
                <a:cs typeface="Work Sans"/>
                <a:sym typeface="Work Sans"/>
              </a:rPr>
            </a:br>
            <a:r>
              <a:rPr lang="es-MX" sz="1600">
                <a:solidFill>
                  <a:schemeClr val="dk1"/>
                </a:solidFill>
                <a:latin typeface="Work Sans"/>
                <a:ea typeface="Work Sans"/>
                <a:cs typeface="Work Sans"/>
                <a:sym typeface="Work Sans"/>
              </a:rPr>
              <a:t> </a:t>
            </a:r>
            <a:r>
              <a:rPr lang="es-MX" sz="1600">
                <a:solidFill>
                  <a:schemeClr val="dk1"/>
                </a:solidFill>
                <a:latin typeface="Work Sans Light"/>
                <a:ea typeface="Work Sans Light"/>
                <a:cs typeface="Work Sans Light"/>
                <a:sym typeface="Work Sans Light"/>
              </a:rPr>
              <a:t>Compradores y administradores podrán: manejar el carrito de compras y podrán ponerle a un producto promociones.</a:t>
            </a:r>
            <a:endParaRPr sz="1600">
              <a:solidFill>
                <a:schemeClr val="dk1"/>
              </a:solidFill>
              <a:latin typeface="Work Sans Light"/>
              <a:ea typeface="Work Sans Light"/>
              <a:cs typeface="Work Sans Light"/>
              <a:sym typeface="Work Sans Light"/>
            </a:endParaRPr>
          </a:p>
          <a:p>
            <a:pPr indent="-361950" lvl="0" marL="457200" rtl="0" algn="l">
              <a:spcBef>
                <a:spcPts val="0"/>
              </a:spcBef>
              <a:spcAft>
                <a:spcPts val="0"/>
              </a:spcAft>
              <a:buClr>
                <a:schemeClr val="dk1"/>
              </a:buClr>
              <a:buSzPts val="2100"/>
              <a:buFont typeface="Work Sans Light"/>
              <a:buChar char="●"/>
            </a:pPr>
            <a:r>
              <a:rPr b="1" lang="es-MX" sz="1600">
                <a:solidFill>
                  <a:schemeClr val="dk1"/>
                </a:solidFill>
                <a:latin typeface="Work Sans"/>
                <a:ea typeface="Work Sans"/>
                <a:cs typeface="Work Sans"/>
                <a:sym typeface="Work Sans"/>
              </a:rPr>
              <a:t>Módulo de gestión de pedidos:</a:t>
            </a:r>
            <a:br>
              <a:rPr b="1" lang="es-MX" sz="1600">
                <a:solidFill>
                  <a:schemeClr val="dk1"/>
                </a:solidFill>
                <a:latin typeface="Work Sans"/>
                <a:ea typeface="Work Sans"/>
                <a:cs typeface="Work Sans"/>
                <a:sym typeface="Work Sans"/>
              </a:rPr>
            </a:br>
            <a:r>
              <a:rPr lang="es-MX" sz="1600">
                <a:solidFill>
                  <a:schemeClr val="dk1"/>
                </a:solidFill>
                <a:latin typeface="Work Sans Light"/>
                <a:ea typeface="Work Sans Light"/>
                <a:cs typeface="Work Sans Light"/>
                <a:sym typeface="Work Sans Light"/>
              </a:rPr>
              <a:t> Compradores y administradores  podrán: tener la posibilidad de consultar sus pedidos y actualizarlos según sea necesario.</a:t>
            </a:r>
            <a:endParaRPr sz="1600">
              <a:solidFill>
                <a:schemeClr val="dk1"/>
              </a:solidFill>
              <a:latin typeface="Work Sans Light"/>
              <a:ea typeface="Work Sans Light"/>
              <a:cs typeface="Work Sans Light"/>
              <a:sym typeface="Work Sans Light"/>
            </a:endParaRPr>
          </a:p>
          <a:p>
            <a:pPr indent="0" lvl="0" marL="457200" rtl="0" algn="l">
              <a:spcBef>
                <a:spcPts val="0"/>
              </a:spcBef>
              <a:spcAft>
                <a:spcPts val="0"/>
              </a:spcAft>
              <a:buNone/>
            </a:pPr>
            <a:r>
              <a:t/>
            </a:r>
            <a:endParaRPr sz="1600">
              <a:solidFill>
                <a:schemeClr val="dk1"/>
              </a:solidFill>
              <a:latin typeface="Work Sans"/>
              <a:ea typeface="Work Sans"/>
              <a:cs typeface="Work Sans"/>
              <a:sym typeface="Work Sans"/>
            </a:endParaRPr>
          </a:p>
          <a:p>
            <a:pPr indent="0" lvl="0" marL="0" rtl="0" algn="l">
              <a:spcBef>
                <a:spcPts val="0"/>
              </a:spcBef>
              <a:spcAft>
                <a:spcPts val="0"/>
              </a:spcAft>
              <a:buNone/>
            </a:pPr>
            <a:r>
              <a:t/>
            </a:r>
            <a:endParaRPr sz="1600">
              <a:solidFill>
                <a:schemeClr val="dk1"/>
              </a:solidFill>
              <a:latin typeface="Work Sans Light"/>
              <a:ea typeface="Work Sans Light"/>
              <a:cs typeface="Work Sans Light"/>
              <a:sym typeface="Work Sans Light"/>
            </a:endParaRPr>
          </a:p>
          <a:p>
            <a:pPr indent="0" lvl="0" marL="0" marR="0" rtl="0" algn="l">
              <a:spcBef>
                <a:spcPts val="0"/>
              </a:spcBef>
              <a:spcAft>
                <a:spcPts val="0"/>
              </a:spcAft>
              <a:buClr>
                <a:schemeClr val="dk1"/>
              </a:buClr>
              <a:buSzPts val="1600"/>
              <a:buFont typeface="Arial"/>
              <a:buNone/>
            </a:pPr>
            <a:r>
              <a:t/>
            </a:r>
            <a:endParaRPr b="1" sz="1600">
              <a:solidFill>
                <a:schemeClr val="dk1"/>
              </a:solidFill>
              <a:latin typeface="Work Sans Light"/>
              <a:ea typeface="Work Sans Light"/>
              <a:cs typeface="Work Sans Light"/>
              <a:sym typeface="Work Sans Light"/>
            </a:endParaRPr>
          </a:p>
        </p:txBody>
      </p:sp>
      <p:pic>
        <p:nvPicPr>
          <p:cNvPr id="169" name="Google Shape;169;g36393dac501_4_0"/>
          <p:cNvPicPr preferRelativeResize="0"/>
          <p:nvPr/>
        </p:nvPicPr>
        <p:blipFill>
          <a:blip r:embed="rId3">
            <a:alphaModFix/>
          </a:blip>
          <a:stretch>
            <a:fillRect/>
          </a:stretch>
        </p:blipFill>
        <p:spPr>
          <a:xfrm>
            <a:off x="9846091" y="351912"/>
            <a:ext cx="875109" cy="842700"/>
          </a:xfrm>
          <a:prstGeom prst="rect">
            <a:avLst/>
          </a:prstGeom>
          <a:noFill/>
          <a:ln>
            <a:noFill/>
          </a:ln>
        </p:spPr>
      </p:pic>
      <p:pic>
        <p:nvPicPr>
          <p:cNvPr id="170" name="Google Shape;170;g36393dac501_4_0"/>
          <p:cNvPicPr preferRelativeResize="0"/>
          <p:nvPr/>
        </p:nvPicPr>
        <p:blipFill>
          <a:blip r:embed="rId3">
            <a:alphaModFix/>
          </a:blip>
          <a:stretch>
            <a:fillRect/>
          </a:stretch>
        </p:blipFill>
        <p:spPr>
          <a:xfrm>
            <a:off x="9846091" y="351912"/>
            <a:ext cx="875109" cy="842700"/>
          </a:xfrm>
          <a:prstGeom prst="rect">
            <a:avLst/>
          </a:prstGeom>
          <a:noFill/>
          <a:ln>
            <a:noFill/>
          </a:ln>
        </p:spPr>
      </p:pic>
      <p:pic>
        <p:nvPicPr>
          <p:cNvPr id="171" name="Google Shape;171;g36393dac501_4_0" title="Imagen_de_WhatsApp_2025-07-31_a_las_13.28.26_244e58d2-removebg-preview (1).png"/>
          <p:cNvPicPr preferRelativeResize="0"/>
          <p:nvPr/>
        </p:nvPicPr>
        <p:blipFill>
          <a:blip r:embed="rId4">
            <a:alphaModFix/>
          </a:blip>
          <a:stretch>
            <a:fillRect/>
          </a:stretch>
        </p:blipFill>
        <p:spPr>
          <a:xfrm>
            <a:off x="8050550" y="-4800"/>
            <a:ext cx="1556100" cy="1556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2020-10-01T23:51:28Z</dcterms:created>
  <dc:creator>Jorge Enrique Pedraza Sanchez</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